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1066800"/>
            <a:ext cx="493115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9600" b="1" dirty="0" smtClean="0">
                <a:latin typeface="Comic Sans MS" pitchFamily="66" charset="0"/>
              </a:rPr>
              <a:t>ТУРСКА</a:t>
            </a:r>
            <a:endParaRPr lang="en-US" sz="9600" b="1" dirty="0">
              <a:latin typeface="Comic Sans MS" pitchFamily="66" charset="0"/>
            </a:endParaRPr>
          </a:p>
        </p:txBody>
      </p:sp>
      <p:pic>
        <p:nvPicPr>
          <p:cNvPr id="10242" name="Picture 2" descr="http://islam-iman.com/wp-content/uploads/2012/11/tursk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733800"/>
            <a:ext cx="3695700" cy="24765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3733800"/>
            <a:ext cx="441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latin typeface="Comic Sans MS" pitchFamily="66" charset="0"/>
              </a:rPr>
              <a:t>Површина: 779 452 км</a:t>
            </a:r>
            <a:r>
              <a:rPr lang="sr-Cyrl-CS" b="1" baseline="30000" dirty="0" smtClean="0">
                <a:latin typeface="Comic Sans MS" pitchFamily="66" charset="0"/>
              </a:rPr>
              <a:t>2</a:t>
            </a:r>
            <a:endParaRPr lang="sr-Cyrl-CS" b="1" dirty="0" smtClean="0">
              <a:latin typeface="Comic Sans MS" pitchFamily="66" charset="0"/>
            </a:endParaRPr>
          </a:p>
          <a:p>
            <a:endParaRPr lang="sr-Cyrl-CS" b="1" dirty="0" smtClean="0">
              <a:latin typeface="Comic Sans MS" pitchFamily="66" charset="0"/>
            </a:endParaRPr>
          </a:p>
          <a:p>
            <a:r>
              <a:rPr lang="sr-Cyrl-CS" b="1" dirty="0" smtClean="0">
                <a:latin typeface="Comic Sans MS" pitchFamily="66" charset="0"/>
              </a:rPr>
              <a:t>Број становника: 72,5 мил.</a:t>
            </a:r>
          </a:p>
          <a:p>
            <a:endParaRPr lang="sr-Cyrl-CS" b="1" dirty="0" smtClean="0">
              <a:latin typeface="Comic Sans MS" pitchFamily="66" charset="0"/>
            </a:endParaRPr>
          </a:p>
          <a:p>
            <a:r>
              <a:rPr lang="sr-Cyrl-CS" b="1" dirty="0" smtClean="0">
                <a:latin typeface="Comic Sans MS" pitchFamily="66" charset="0"/>
              </a:rPr>
              <a:t>Густина  насељености: 93 ст/км</a:t>
            </a:r>
            <a:r>
              <a:rPr lang="sr-Cyrl-CS" b="1" baseline="30000" dirty="0" smtClean="0">
                <a:latin typeface="Comic Sans MS" pitchFamily="66" charset="0"/>
              </a:rPr>
              <a:t>2</a:t>
            </a:r>
            <a:endParaRPr lang="sr-Cyrl-CS" b="1" dirty="0" smtClean="0">
              <a:latin typeface="Comic Sans MS" pitchFamily="66" charset="0"/>
            </a:endParaRPr>
          </a:p>
          <a:p>
            <a:endParaRPr lang="sr-Cyrl-CS" b="1" dirty="0" smtClean="0">
              <a:latin typeface="Comic Sans MS" pitchFamily="66" charset="0"/>
            </a:endParaRPr>
          </a:p>
          <a:p>
            <a:r>
              <a:rPr lang="sr-Cyrl-CS" b="1" dirty="0" smtClean="0">
                <a:latin typeface="Comic Sans MS" pitchFamily="66" charset="0"/>
              </a:rPr>
              <a:t>Главни град: Анкара</a:t>
            </a: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4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rm4.staticflickr.com/3413/3627895993_baa7c1e539_z.jpg?zz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352800"/>
            <a:ext cx="4470400" cy="3352800"/>
          </a:xfrm>
          <a:prstGeom prst="rect">
            <a:avLst/>
          </a:prstGeom>
          <a:noFill/>
        </p:spPr>
      </p:pic>
      <p:pic>
        <p:nvPicPr>
          <p:cNvPr id="2052" name="Picture 4" descr="http://www.bostonhomestayblog.com/spice-market-istanbu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352800"/>
            <a:ext cx="4267200" cy="3352800"/>
          </a:xfrm>
          <a:prstGeom prst="rect">
            <a:avLst/>
          </a:prstGeom>
          <a:noFill/>
        </p:spPr>
      </p:pic>
      <p:pic>
        <p:nvPicPr>
          <p:cNvPr id="2054" name="Picture 6" descr="http://ak3.picdn.net/shutterstock/videos/4225558/preview/stock-footage-istanbul-jul-turkish-people-shop-in-famous-egyptian-bazaar-spice-market-on-july-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399" y="533400"/>
            <a:ext cx="4419601" cy="2667001"/>
          </a:xfrm>
          <a:prstGeom prst="rect">
            <a:avLst/>
          </a:prstGeom>
          <a:noFill/>
        </p:spPr>
      </p:pic>
      <p:pic>
        <p:nvPicPr>
          <p:cNvPr id="5" name="Picture 2" descr="http://ak9.picdn.net/shutterstock/videos/4256855/preview/stock-footage-istanbul-jul-turkish-people-shop-in-famous-egyptian-bazaar-spice-market-on-july-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533400"/>
            <a:ext cx="4305298" cy="2667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95600" y="274320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latin typeface="Comic Sans MS" pitchFamily="66" charset="0"/>
              </a:rPr>
              <a:t>Још мало слика Турске</a:t>
            </a:r>
            <a:endParaRPr lang="en-US" sz="2000" b="1" dirty="0">
              <a:latin typeface="Comic Sans MS" pitchFamily="66" charset="0"/>
            </a:endParaRPr>
          </a:p>
        </p:txBody>
      </p:sp>
      <p:pic>
        <p:nvPicPr>
          <p:cNvPr id="7" name="Picture 6" descr="http://redappleapartments.files.wordpress.com/2012/10/grand-bazaar_shop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7799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9600" b="1" dirty="0" smtClean="0">
                <a:latin typeface="Comic Sans MS" pitchFamily="66" charset="0"/>
              </a:rPr>
              <a:t>  </a:t>
            </a:r>
            <a:endParaRPr lang="en-US" sz="96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295400"/>
            <a:ext cx="5791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9600" b="1" dirty="0" smtClean="0">
                <a:latin typeface="Comic Sans MS" pitchFamily="66" charset="0"/>
              </a:rPr>
              <a:t>К Р А Ј</a:t>
            </a:r>
          </a:p>
          <a:p>
            <a:endParaRPr lang="sr-Cyrl-CS" sz="2000" b="1" dirty="0" smtClean="0">
              <a:latin typeface="Comic Sans MS" pitchFamily="66" charset="0"/>
            </a:endParaRPr>
          </a:p>
          <a:p>
            <a:endParaRPr lang="sr-Cyrl-CS" sz="2000" b="1" dirty="0" smtClean="0">
              <a:latin typeface="Comic Sans MS" pitchFamily="66" charset="0"/>
            </a:endParaRPr>
          </a:p>
          <a:p>
            <a:endParaRPr lang="sr-Cyrl-CS" sz="2000" b="1" dirty="0" smtClean="0">
              <a:latin typeface="Comic Sans MS" pitchFamily="66" charset="0"/>
            </a:endParaRPr>
          </a:p>
          <a:p>
            <a:endParaRPr lang="sr-Cyrl-CS" sz="2000" b="1" dirty="0" smtClean="0">
              <a:latin typeface="Comic Sans MS" pitchFamily="66" charset="0"/>
            </a:endParaRPr>
          </a:p>
          <a:p>
            <a:endParaRPr lang="sr-Cyrl-CS" sz="2000" b="1" dirty="0" smtClean="0">
              <a:latin typeface="Comic Sans MS" pitchFamily="66" charset="0"/>
            </a:endParaRPr>
          </a:p>
          <a:p>
            <a:endParaRPr lang="sr-Cyrl-CS" sz="2000" b="1" dirty="0" smtClean="0">
              <a:latin typeface="Comic Sans MS" pitchFamily="66" charset="0"/>
            </a:endParaRPr>
          </a:p>
          <a:p>
            <a:r>
              <a:rPr lang="sr-Cyrl-CS" sz="2000" b="1" dirty="0" smtClean="0">
                <a:latin typeface="Comic Sans MS" pitchFamily="66" charset="0"/>
              </a:rPr>
              <a:t>        </a:t>
            </a:r>
            <a:r>
              <a:rPr lang="sr-Cyrl-CS" sz="3200" b="1" dirty="0" smtClean="0">
                <a:latin typeface="Comic Sans MS" pitchFamily="66" charset="0"/>
              </a:rPr>
              <a:t>Гордана Васић</a:t>
            </a:r>
          </a:p>
          <a:p>
            <a:endParaRPr lang="sr-Cyrl-CS" sz="3200" b="1" dirty="0" smtClean="0">
              <a:latin typeface="Comic Sans MS" pitchFamily="66" charset="0"/>
            </a:endParaRPr>
          </a:p>
          <a:p>
            <a:endParaRPr lang="sr-Cyrl-CS" sz="3200" b="1" dirty="0" smtClean="0">
              <a:latin typeface="Comic Sans MS" pitchFamily="66" charset="0"/>
            </a:endParaRPr>
          </a:p>
          <a:p>
            <a:r>
              <a:rPr lang="sr-Cyrl-CS" sz="3200" b="1" dirty="0" smtClean="0">
                <a:latin typeface="Comic Sans MS" pitchFamily="66" charset="0"/>
              </a:rPr>
              <a:t>        </a:t>
            </a:r>
            <a:r>
              <a:rPr lang="sr-Cyrl-CS" sz="2000" b="1" dirty="0" smtClean="0">
                <a:latin typeface="Comic Sans MS" pitchFamily="66" charset="0"/>
              </a:rPr>
              <a:t>шк.2013/2014.</a:t>
            </a:r>
            <a:endParaRPr lang="en-US" sz="2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www.elitetravelturkey.com/Image/b/World%20map-Turke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524000"/>
            <a:ext cx="5105400" cy="3352800"/>
          </a:xfrm>
          <a:prstGeom prst="rect">
            <a:avLst/>
          </a:prstGeom>
          <a:noFill/>
        </p:spPr>
      </p:pic>
      <p:pic>
        <p:nvPicPr>
          <p:cNvPr id="9224" name="Picture 8" descr="http://www.turkeytravelplanner.com/AssetsTurkey/Maps/IstanbulFmSpaceWLabel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0"/>
            <a:ext cx="3454399" cy="3352800"/>
          </a:xfrm>
          <a:prstGeom prst="rect">
            <a:avLst/>
          </a:prstGeom>
          <a:noFill/>
        </p:spPr>
      </p:pic>
      <p:sp>
        <p:nvSpPr>
          <p:cNvPr id="9226" name="AutoShape 10" descr="http://www.hoteltashkonak.com/images/istanbul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8" name="AutoShape 12" descr="http://www.hoteltashkonak.com/images/istanbul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0"/>
            <a:ext cx="883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CS" dirty="0" smtClean="0">
                <a:latin typeface="Comic Sans MS" pitchFamily="66" charset="0"/>
              </a:rPr>
              <a:t>     Турска је евроазијска земља која излази на четири мора (Црно, Мраморно, Егејско и Средоземно) и два мореуза (Босфор и Дарданели). </a:t>
            </a:r>
          </a:p>
          <a:p>
            <a:pPr algn="just"/>
            <a:endParaRPr lang="sr-Cyrl-CS" dirty="0" smtClean="0">
              <a:latin typeface="Comic Sans MS" pitchFamily="66" charset="0"/>
            </a:endParaRPr>
          </a:p>
          <a:p>
            <a:pPr algn="just"/>
            <a:r>
              <a:rPr lang="sr-Cyrl-CS" dirty="0" smtClean="0">
                <a:latin typeface="Comic Sans MS" pitchFamily="66" charset="0"/>
              </a:rPr>
              <a:t>     Положај између Европе (3% територије) и Азије (97% територије) дао је овој земљи велики стратешки значај.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876800"/>
            <a:ext cx="8839200" cy="210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CS" dirty="0" smtClean="0">
                <a:latin typeface="Comic Sans MS" pitchFamily="66" charset="0"/>
              </a:rPr>
              <a:t>     Турска је претежно планинска  земља. Централним делом земље доминира Анатолска висораван, окружена и изолована веначним Понтијским  планинама  на северу и Тавором и Антитавором на југу.</a:t>
            </a:r>
          </a:p>
          <a:p>
            <a:pPr algn="just"/>
            <a:r>
              <a:rPr lang="sr-Cyrl-CS" dirty="0" smtClean="0">
                <a:latin typeface="Comic Sans MS" pitchFamily="66" charset="0"/>
              </a:rPr>
              <a:t>     Анатолија се према истоку наставља на Јерменску висораван са вулканом Араратом (5 166 мнв) као највишом тачком.</a:t>
            </a:r>
          </a:p>
          <a:p>
            <a:pPr algn="just"/>
            <a:r>
              <a:rPr lang="sr-Cyrl-CS" dirty="0" smtClean="0">
                <a:latin typeface="Comic Sans MS" pitchFamily="66" charset="0"/>
              </a:rPr>
              <a:t>     Турска је изузетно сеизмички активно подручје са честим земљотресима.</a:t>
            </a:r>
          </a:p>
          <a:p>
            <a:pPr algn="just"/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4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4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286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latin typeface="Comic Sans MS" pitchFamily="66" charset="0"/>
              </a:rPr>
              <a:t>     У приморју преовлађује средоземна клима, а у унутрашњости сува континентална.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8196" name="Picture 4" descr="http://www.antiquity.ac.uk/projgall/deckers302/images/figur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52400"/>
            <a:ext cx="3095625" cy="2066925"/>
          </a:xfrm>
          <a:prstGeom prst="rect">
            <a:avLst/>
          </a:prstGeom>
          <a:noFill/>
        </p:spPr>
      </p:pic>
      <p:pic>
        <p:nvPicPr>
          <p:cNvPr id="8198" name="Picture 6" descr="http://www.westerntexasland.com/nss-folder/whitetailcreekranch1/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362200"/>
            <a:ext cx="5135128" cy="2590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9906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CS" dirty="0" smtClean="0">
                <a:latin typeface="Comic Sans MS" pitchFamily="66" charset="0"/>
              </a:rPr>
              <a:t>     Вегетација  у приморју је средоземна, обала Црног мора има густе листопадне и четинарске шуме, а на Анатолској висоравни преовлађује степска и полупустињска вегетација.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54864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CS" dirty="0" smtClean="0">
                <a:latin typeface="Comic Sans MS" pitchFamily="66" charset="0"/>
              </a:rPr>
              <a:t>     Највеће реке су Аракс, Тигар и Еуфрат. Турска има бројна слана језера међу којима се издвајају Ван и Туз (салинитет 322 промила).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8200" name="Picture 8" descr="http://www.araratexpedition.com/images/ararat-img/mount-ararat-k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362200"/>
            <a:ext cx="3514725" cy="2628900"/>
          </a:xfrm>
          <a:prstGeom prst="rect">
            <a:avLst/>
          </a:prstGeom>
          <a:noFill/>
        </p:spPr>
      </p:pic>
      <p:pic>
        <p:nvPicPr>
          <p:cNvPr id="8202" name="Picture 10" descr="http://www.allaboutturkey.com/pic/agridag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5029200"/>
            <a:ext cx="2381250" cy="155257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486400" y="5029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>
                <a:latin typeface="Comic Sans MS" pitchFamily="66" charset="0"/>
              </a:rPr>
              <a:t>Арарат</a:t>
            </a:r>
            <a:endParaRPr lang="en-US" sz="1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84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8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84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84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http://72.18.199.86/websites/turkish/static/images/tc_pictures/upload/90/_gaziantep04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3810000" cy="2857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62400" y="3810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CS" dirty="0" smtClean="0">
                <a:latin typeface="Comic Sans MS" pitchFamily="66" charset="0"/>
              </a:rPr>
              <a:t>     Турци чине 86% становништва своје земље, а највећа мањина су Курди (11%). Већина становника (97%) исповеда ислам.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14478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CS" dirty="0" smtClean="0"/>
              <a:t>     </a:t>
            </a:r>
            <a:r>
              <a:rPr lang="sr-Cyrl-CS" dirty="0" smtClean="0">
                <a:latin typeface="Comic Sans MS" pitchFamily="66" charset="0"/>
              </a:rPr>
              <a:t>Природни прираштај је 13 промила. Густина насељености је највећа на западу и у приобаљу а смањује се ка истоку.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7180" name="Picture 12" descr="http://media.worldbulletin.net/250x190/2013/02/22/20130221110340-kesmir-turkleri-6-20562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0"/>
            <a:ext cx="5562600" cy="3586002"/>
          </a:xfrm>
          <a:prstGeom prst="rect">
            <a:avLst/>
          </a:prstGeom>
          <a:noFill/>
        </p:spPr>
      </p:pic>
      <p:pic>
        <p:nvPicPr>
          <p:cNvPr id="7182" name="Picture 14" descr="http://images.theage.com.au/2013/04/19/4206626/art-353-kemal-300x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2895600"/>
            <a:ext cx="2857500" cy="37052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096000" y="2514600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>
                <a:latin typeface="Comic Sans MS" pitchFamily="66" charset="0"/>
              </a:rPr>
              <a:t>Кемал Ататурк</a:t>
            </a:r>
            <a:endParaRPr lang="en-US" sz="1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09600"/>
            <a:ext cx="396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CS" dirty="0" smtClean="0">
                <a:latin typeface="Comic Sans MS" pitchFamily="66" charset="0"/>
              </a:rPr>
              <a:t>     Највећи град Турске је Истанбул са преко 9 милиона становника, главни град је Анкара, а већи градови су и Измир, Бурса и Адана.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6154" name="Picture 10" descr="http://nomadic.ro/wp-content/uploads/2010/04/Bosfor-Istanb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52400"/>
            <a:ext cx="4978400" cy="3733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38600" y="39624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>
                <a:latin typeface="Comic Sans MS" pitchFamily="66" charset="0"/>
              </a:rPr>
              <a:t>Босфор</a:t>
            </a:r>
            <a:endParaRPr lang="en-US" sz="1400" b="1" dirty="0">
              <a:latin typeface="Comic Sans MS" pitchFamily="66" charset="0"/>
            </a:endParaRPr>
          </a:p>
        </p:txBody>
      </p:sp>
      <p:pic>
        <p:nvPicPr>
          <p:cNvPr id="6156" name="Picture 12" descr="http://cyberbrethren.com/wp-content/uploads/2010/10/hagia-soph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362200"/>
            <a:ext cx="3701952" cy="3028950"/>
          </a:xfrm>
          <a:prstGeom prst="rect">
            <a:avLst/>
          </a:prstGeom>
          <a:noFill/>
        </p:spPr>
      </p:pic>
      <p:pic>
        <p:nvPicPr>
          <p:cNvPr id="6160" name="Picture 16" descr="http://www.griffith.edu.au/__data/assets/image/0019/423424/inside-aya-sophia-istanbu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4343401"/>
            <a:ext cx="5010150" cy="233362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981200" y="55626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>
                <a:latin typeface="Comic Sans MS" pitchFamily="66" charset="0"/>
              </a:rPr>
              <a:t>Аја Софија</a:t>
            </a:r>
            <a:endParaRPr lang="en-US" sz="1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.telegraph.co.uk/multimedia/archive/01986/istanbul-hagia_198664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52400"/>
            <a:ext cx="5410200" cy="338573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7400" y="33528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>
                <a:latin typeface="Comic Sans MS" pitchFamily="66" charset="0"/>
              </a:rPr>
              <a:t>Плава Џамија</a:t>
            </a:r>
            <a:endParaRPr lang="en-US" sz="1400" b="1" dirty="0">
              <a:latin typeface="Comic Sans MS" pitchFamily="66" charset="0"/>
            </a:endParaRPr>
          </a:p>
        </p:txBody>
      </p:sp>
      <p:pic>
        <p:nvPicPr>
          <p:cNvPr id="5124" name="Picture 4" descr="http://www.hut.metu.edu.tr/uav/images/493577998_6b53161ed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857624"/>
            <a:ext cx="4533900" cy="2808352"/>
          </a:xfrm>
          <a:prstGeom prst="rect">
            <a:avLst/>
          </a:prstGeom>
          <a:noFill/>
        </p:spPr>
      </p:pic>
      <p:pic>
        <p:nvPicPr>
          <p:cNvPr id="5126" name="Picture 6" descr="http://www.nationalturk.com/en/wp-content/uploads/2011/09/venice-orient-express-istanbul-nationalturk-16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735354"/>
            <a:ext cx="3962400" cy="293447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924800" y="35052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>
                <a:latin typeface="Comic Sans MS" pitchFamily="66" charset="0"/>
              </a:rPr>
              <a:t>Анкара</a:t>
            </a:r>
          </a:p>
          <a:p>
            <a:endParaRPr lang="en-US" sz="1400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3528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>
                <a:latin typeface="Comic Sans MS" pitchFamily="66" charset="0"/>
              </a:rPr>
              <a:t>Оријент експрес</a:t>
            </a:r>
            <a:endParaRPr lang="en-US" sz="1400" b="1" dirty="0">
              <a:latin typeface="Comic Sans MS" pitchFamily="66" charset="0"/>
            </a:endParaRPr>
          </a:p>
        </p:txBody>
      </p:sp>
      <p:pic>
        <p:nvPicPr>
          <p:cNvPr id="5128" name="Picture 8" descr="http://0.tqn.com/d/golondon/1/0/t/C/0/-/OrientExpress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52400"/>
            <a:ext cx="2667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traveljournals.net/pictures/l/27/274080-wheat-and-sheep-the-rest-is-the-game--tokat-turk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28600"/>
            <a:ext cx="4953000" cy="37147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572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CS" dirty="0" smtClean="0">
                <a:latin typeface="Comic Sans MS" pitchFamily="66" charset="0"/>
              </a:rPr>
              <a:t>     Пољопривредом се бави 40% становништва Турске.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716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CS" dirty="0" smtClean="0">
                <a:latin typeface="Comic Sans MS" pitchFamily="66" charset="0"/>
              </a:rPr>
              <a:t>     Узгајају се пшеница, јечам, кукуруз, пиринач, памук, дуван, сунцокрет, сусам, маслине, агруми, смокве, винова лоза.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3556" name="Picture 4" descr="http://www.tajagroproducts.com/countries/images/flags%20countries_taj%20agro/cotton-plant-main_fu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505200"/>
            <a:ext cx="3596940" cy="3124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38600" y="4038600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>
                <a:latin typeface="Comic Sans MS" pitchFamily="66" charset="0"/>
              </a:rPr>
              <a:t>Ангорске овце дају мохер, одличну вуну</a:t>
            </a:r>
            <a:endParaRPr lang="en-US" sz="1400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12420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>
                <a:latin typeface="Comic Sans MS" pitchFamily="66" charset="0"/>
              </a:rPr>
              <a:t>   Памук</a:t>
            </a:r>
            <a:endParaRPr lang="en-US" sz="14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53340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CS" dirty="0" smtClean="0">
                <a:latin typeface="Comic Sans MS" pitchFamily="66" charset="0"/>
              </a:rPr>
              <a:t>     Од индустријских грана најразвијенија је текстилна (40% укупног извоза), затим металургија, машинска и електроиндустрија.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44958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latin typeface="Comic Sans MS" pitchFamily="66" charset="0"/>
              </a:rPr>
              <a:t>    За развој индустрије значајна су налазишта угља, руда метала (хром) и неметала.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curiositiesbydickens.com/wp-content/uploads/pamukk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3810000" cy="2929467"/>
          </a:xfrm>
          <a:prstGeom prst="rect">
            <a:avLst/>
          </a:prstGeom>
          <a:noFill/>
        </p:spPr>
      </p:pic>
      <p:pic>
        <p:nvPicPr>
          <p:cNvPr id="5" name="Picture 4" descr="http://www.ephesusselcuk.com/wp-content/uploads/2013/06/pamukkale-selcu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52400"/>
            <a:ext cx="4953000" cy="329684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31242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CS" sz="1400" b="1" dirty="0" smtClean="0">
                <a:latin typeface="Comic Sans MS" pitchFamily="66" charset="0"/>
              </a:rPr>
              <a:t>Памукале  - "Памучна тврђава“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400" y="12954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latin typeface="Comic Sans MS" pitchFamily="66" charset="0"/>
              </a:rPr>
              <a:t>Последњих деценија значајна привредна грана је туризам.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104" name="Picture 8" descr="http://www.primetourism.net.bd/Overseas_Pictures/Turkey_19/turkish-resort-miracle-hotel-antal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552825"/>
            <a:ext cx="4191000" cy="3143250"/>
          </a:xfrm>
          <a:prstGeom prst="rect">
            <a:avLst/>
          </a:prstGeom>
          <a:noFill/>
        </p:spPr>
      </p:pic>
      <p:pic>
        <p:nvPicPr>
          <p:cNvPr id="4106" name="Picture 10" descr="http://www.hurriyetdailynews.com/images/news/201208/n_28215_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733800"/>
            <a:ext cx="4473494" cy="299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triptravelturkey.com/wp-content/uploads/2012/06/selcuk-efe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971800"/>
            <a:ext cx="3830509" cy="3657600"/>
          </a:xfrm>
          <a:prstGeom prst="rect">
            <a:avLst/>
          </a:prstGeom>
          <a:noFill/>
        </p:spPr>
      </p:pic>
      <p:pic>
        <p:nvPicPr>
          <p:cNvPr id="9" name="Picture 4" descr="http://www.izmircikisliturlar.com/Tur_Resim/ephesus_thea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971800"/>
            <a:ext cx="4876800" cy="3657600"/>
          </a:xfrm>
          <a:prstGeom prst="rect">
            <a:avLst/>
          </a:prstGeom>
          <a:noFill/>
        </p:spPr>
      </p:pic>
      <p:pic>
        <p:nvPicPr>
          <p:cNvPr id="3080" name="Picture 8" descr="http://www.lightningfield.com/log2/0724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5189489" cy="26003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924800" y="25146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>
                <a:latin typeface="Comic Sans MS" pitchFamily="66" charset="0"/>
              </a:rPr>
              <a:t>Ефес</a:t>
            </a:r>
            <a:endParaRPr lang="en-US" sz="1400" b="1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2514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>
                <a:latin typeface="Comic Sans MS" pitchFamily="66" charset="0"/>
              </a:rPr>
              <a:t>Измир</a:t>
            </a:r>
            <a:endParaRPr lang="en-US" sz="1400" b="1" dirty="0">
              <a:latin typeface="Comic Sans MS" pitchFamily="66" charset="0"/>
            </a:endParaRPr>
          </a:p>
        </p:txBody>
      </p:sp>
      <p:pic>
        <p:nvPicPr>
          <p:cNvPr id="3082" name="Picture 10" descr="http://static.guim.co.uk/sys-images/Observer/Pix/pictures/2008/08/15/turkey460x2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152400"/>
            <a:ext cx="35560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400</Words>
  <Application>Microsoft Office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caslav</cp:lastModifiedBy>
  <cp:revision>28</cp:revision>
  <dcterms:created xsi:type="dcterms:W3CDTF">2006-08-16T00:00:00Z</dcterms:created>
  <dcterms:modified xsi:type="dcterms:W3CDTF">2013-09-27T16:10:05Z</dcterms:modified>
</cp:coreProperties>
</file>