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FBEAC7">
                <a:alpha val="5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r-Cyrl-RS" sz="10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СЕВЕРНА АМЕРИКА</a:t>
            </a:r>
            <a:endParaRPr lang="en-US" sz="1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0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ХВАЛА НА ПАЖЊИ</a:t>
            </a:r>
          </a:p>
          <a:p>
            <a:pPr algn="ctr"/>
            <a:endParaRPr lang="sr-Cyrl-RS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sr-Cyrl-RS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sr-Cyrl-RS" sz="3200" dirty="0" smtClean="0">
                <a:solidFill>
                  <a:schemeClr val="tx2">
                    <a:lumMod val="75000"/>
                  </a:schemeClr>
                </a:solidFill>
              </a:rPr>
              <a:t>Аутор</a:t>
            </a:r>
          </a:p>
          <a:p>
            <a:pPr algn="ctr"/>
            <a:endParaRPr lang="sr-Cyrl-RS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sr-Cyrl-RS" sz="3200" dirty="0" smtClean="0">
                <a:solidFill>
                  <a:schemeClr val="tx2">
                    <a:lumMod val="75000"/>
                  </a:schemeClr>
                </a:solidFill>
              </a:rPr>
              <a:t>Гордана Васић</a:t>
            </a:r>
          </a:p>
          <a:p>
            <a:pPr algn="ctr"/>
            <a:endParaRPr lang="sr-Cyrl-RS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sr-Cyrl-RS" sz="3200" dirty="0" smtClean="0">
                <a:solidFill>
                  <a:schemeClr val="tx2">
                    <a:lumMod val="75000"/>
                  </a:schemeClr>
                </a:solidFill>
              </a:rPr>
              <a:t>Фебруар 2018.године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learner.org/jnorth/images/graphics/maps/North_A_satellite_orth_NA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553200" cy="693868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2667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bg1"/>
                </a:solidFill>
              </a:rPr>
              <a:t>Велики Тихи океан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3886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bg1"/>
                </a:solidFill>
              </a:rPr>
              <a:t>Атлантски океан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bg1"/>
                </a:solidFill>
              </a:rPr>
              <a:t>Северни ледени океан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5029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bg1"/>
                </a:solidFill>
              </a:rPr>
              <a:t>Мексички залив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152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 smtClean="0"/>
              <a:t>ПОЛОЖАЈ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9906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- Западно од Гринича, северно од Екватора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2514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dirty="0" smtClean="0"/>
              <a:t>- Велика разуђеност;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19050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dirty="0" smtClean="0"/>
              <a:t>- Излаз на три океана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3124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Полуострва: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5814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Лабрадор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39624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Аљаска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553200" y="43434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Калифорнија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47244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Флорида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990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Аљаска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2438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Лабрадор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4724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Флорида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19200" y="4800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Калифорнија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learner.org/jnorth/images/graphics/maps/North_A_satellite_orth_NA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553200" cy="693868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553200" y="1524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Заливи</a:t>
            </a:r>
            <a:r>
              <a:rPr lang="sr-Cyrl-RS" sz="2000" dirty="0" smtClean="0"/>
              <a:t>: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609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Мексички залив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10668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Калифорнијски залив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1600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Хадсонов залив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2133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Аљаски залив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1981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bg1"/>
                </a:solidFill>
              </a:rPr>
              <a:t>Хадсонов залив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600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bg1"/>
                </a:solidFill>
              </a:rPr>
              <a:t>Аљаски залив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5029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bg1"/>
                </a:solidFill>
              </a:rPr>
              <a:t>Калифорнијски залив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4953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bg1"/>
                </a:solidFill>
              </a:rPr>
              <a:t>Мексички залив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26670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Залив Свети Лоренц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2895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bg1"/>
                </a:solidFill>
              </a:rPr>
              <a:t>Залив Св. Лоренц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3200" y="34290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Острва</a:t>
            </a:r>
            <a:r>
              <a:rPr lang="sr-Cyrl-RS" sz="2000" dirty="0" smtClean="0"/>
              <a:t>: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3886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Гренланд 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553200" y="43434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Бафиново острво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553200" y="4800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Њуфаундленд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53340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Алеутска острва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6553200" y="58674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Антилска острва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0" y="3810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Гренланд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29000" y="1219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bg1"/>
                </a:solidFill>
              </a:rPr>
              <a:t>Бафиново острво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19600" y="2514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bg1"/>
                </a:solidFill>
              </a:rPr>
              <a:t>Њуфаундленд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1143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Алеути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19600" y="5486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chemeClr val="bg1"/>
                </a:solidFill>
              </a:rPr>
              <a:t>Антили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6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3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3" grpId="0"/>
      <p:bldP spid="13" grpId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North America: physiographic reg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68532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77000" y="2286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Природне целине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10668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dirty="0" smtClean="0"/>
              <a:t>1. Канадски Арктик;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15240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2. Канадски штит;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9812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3. Апалачи;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24384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4. Кордиљери;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28956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5. Приморске низије;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33528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6. Средишња низија;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38100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7. Високе равнице;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4267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8. Висоравни и платои;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1066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1.</a:t>
            </a:r>
            <a:endParaRPr lang="en-US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3352800" y="2590800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b="1" dirty="0" smtClean="0"/>
              <a:t>2.</a:t>
            </a:r>
            <a:endParaRPr lang="en-US" sz="2800" b="1" dirty="0"/>
          </a:p>
        </p:txBody>
      </p:sp>
      <p:sp>
        <p:nvSpPr>
          <p:cNvPr id="15" name="Rectangle 14"/>
          <p:cNvSpPr/>
          <p:nvPr/>
        </p:nvSpPr>
        <p:spPr>
          <a:xfrm>
            <a:off x="3886200" y="4191000"/>
            <a:ext cx="428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b="1" dirty="0" smtClean="0"/>
              <a:t>3</a:t>
            </a:r>
            <a:r>
              <a:rPr lang="sr-Cyrl-RS" b="1" dirty="0" smtClean="0"/>
              <a:t>.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057400" y="3048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4.</a:t>
            </a:r>
            <a:endParaRPr lang="en-US" sz="2800" b="1" dirty="0"/>
          </a:p>
        </p:txBody>
      </p:sp>
      <p:sp>
        <p:nvSpPr>
          <p:cNvPr id="17" name="Rectangle 16"/>
          <p:cNvSpPr/>
          <p:nvPr/>
        </p:nvSpPr>
        <p:spPr>
          <a:xfrm>
            <a:off x="1828800" y="4191000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b="1" dirty="0" smtClean="0"/>
              <a:t>4.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3505200" y="4419600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b="1" dirty="0" smtClean="0"/>
              <a:t>5.</a:t>
            </a:r>
            <a:endParaRPr lang="en-US" sz="2800" b="1" dirty="0"/>
          </a:p>
        </p:txBody>
      </p:sp>
      <p:sp>
        <p:nvSpPr>
          <p:cNvPr id="19" name="Rectangle 18"/>
          <p:cNvSpPr/>
          <p:nvPr/>
        </p:nvSpPr>
        <p:spPr>
          <a:xfrm>
            <a:off x="3276600" y="3429000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b="1" dirty="0" smtClean="0"/>
              <a:t>6.</a:t>
            </a:r>
            <a:endParaRPr lang="en-US" sz="2800" b="1" dirty="0"/>
          </a:p>
        </p:txBody>
      </p:sp>
      <p:sp>
        <p:nvSpPr>
          <p:cNvPr id="20" name="Rectangle 19"/>
          <p:cNvSpPr/>
          <p:nvPr/>
        </p:nvSpPr>
        <p:spPr>
          <a:xfrm>
            <a:off x="2819400" y="3962400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b="1" dirty="0" smtClean="0"/>
              <a:t>7.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1752600" y="3581400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b="1" dirty="0" smtClean="0"/>
              <a:t>8.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000"/>
                            </p:stCondLst>
                            <p:childTnLst>
                              <p:par>
                                <p:cTn id="9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North America Clim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666999"/>
            <a:ext cx="5464967" cy="4191001"/>
          </a:xfrm>
          <a:prstGeom prst="rect">
            <a:avLst/>
          </a:prstGeom>
          <a:noFill/>
        </p:spPr>
      </p:pic>
      <p:pic>
        <p:nvPicPr>
          <p:cNvPr id="3078" name="Picture 6" descr="North America Climate Zone M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55088"/>
            <a:ext cx="4114799" cy="42029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 smtClean="0"/>
              <a:t>Климатске области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 smtClean="0"/>
              <a:t>Вегетационе области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572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dirty="0" smtClean="0"/>
              <a:t>- Ваздушне масе продиру са севера и југа, на истоку и западу су планине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1430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dirty="0" smtClean="0"/>
              <a:t>- Клима – поларна, субполарна, умерена (40-60</a:t>
            </a:r>
            <a:r>
              <a:rPr lang="sr-Cyrl-RS" sz="2000" baseline="30000" dirty="0" smtClean="0"/>
              <a:t>о</a:t>
            </a:r>
            <a:r>
              <a:rPr lang="sr-Cyrl-RS" sz="2000" dirty="0" smtClean="0"/>
              <a:t>сгш), океанска, сува и влажна суптропска, пустињска;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2098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- Урагани и торнада;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"/>
            <a:ext cx="449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dirty="0" smtClean="0"/>
              <a:t>- Вегетација је разноврсна – на северу тундре и тајге, јужније мешовите шуме, у централним деловима прерије, шуме секвоја; на југозападу  полупустиње (сегуаро кактуси);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2057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dirty="0" smtClean="0"/>
              <a:t>- Бројни национални паркови –   Јелоустон 1872.године;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qph.ec.quoracdn.net/main-qimg-b89040364093b1ea31d492df60921cf8-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629400" cy="688768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629400" y="0"/>
            <a:ext cx="2514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Веће реке</a:t>
            </a:r>
            <a:r>
              <a:rPr lang="sr-Cyrl-RS" sz="2000" dirty="0" smtClean="0"/>
              <a:t>:</a:t>
            </a:r>
          </a:p>
          <a:p>
            <a:endParaRPr lang="sr-Cyrl-RS" sz="2000" dirty="0" smtClean="0"/>
          </a:p>
          <a:p>
            <a:r>
              <a:rPr lang="sr-Cyrl-RS" sz="2000" dirty="0" smtClean="0"/>
              <a:t>Мисисипи</a:t>
            </a:r>
          </a:p>
          <a:p>
            <a:r>
              <a:rPr lang="sr-Cyrl-RS" sz="2000" dirty="0" smtClean="0"/>
              <a:t>Мисури</a:t>
            </a:r>
          </a:p>
          <a:p>
            <a:r>
              <a:rPr lang="sr-Cyrl-RS" sz="2000" dirty="0" smtClean="0"/>
              <a:t>Колорадо</a:t>
            </a:r>
          </a:p>
          <a:p>
            <a:r>
              <a:rPr lang="sr-Cyrl-RS" sz="2000" dirty="0" smtClean="0"/>
              <a:t>Рио Гранде</a:t>
            </a:r>
          </a:p>
          <a:p>
            <a:r>
              <a:rPr lang="sr-Cyrl-RS" sz="2000" dirty="0" smtClean="0"/>
              <a:t>Јукон</a:t>
            </a:r>
          </a:p>
          <a:p>
            <a:r>
              <a:rPr lang="sr-Cyrl-RS" sz="2000" dirty="0" smtClean="0"/>
              <a:t>Макензи</a:t>
            </a:r>
          </a:p>
          <a:p>
            <a:r>
              <a:rPr lang="sr-Cyrl-RS" sz="2000" dirty="0" smtClean="0"/>
              <a:t>Колумбија</a:t>
            </a:r>
          </a:p>
          <a:p>
            <a:r>
              <a:rPr lang="sr-Cyrl-RS" sz="2000" dirty="0" smtClean="0"/>
              <a:t>Свети Лоренц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629400" y="3352800"/>
            <a:ext cx="2514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Већа језера</a:t>
            </a:r>
            <a:r>
              <a:rPr lang="sr-Cyrl-RS" sz="2000" dirty="0" smtClean="0"/>
              <a:t>:</a:t>
            </a:r>
          </a:p>
          <a:p>
            <a:endParaRPr lang="sr-Cyrl-RS" sz="2000" dirty="0" smtClean="0"/>
          </a:p>
          <a:p>
            <a:r>
              <a:rPr lang="sr-Cyrl-RS" sz="2000" dirty="0" smtClean="0"/>
              <a:t>Горње</a:t>
            </a:r>
          </a:p>
          <a:p>
            <a:r>
              <a:rPr lang="sr-Cyrl-RS" sz="2000" dirty="0" smtClean="0"/>
              <a:t>Мичиген</a:t>
            </a:r>
          </a:p>
          <a:p>
            <a:r>
              <a:rPr lang="sr-Cyrl-RS" sz="2000" dirty="0" smtClean="0"/>
              <a:t>Хјурон</a:t>
            </a:r>
          </a:p>
          <a:p>
            <a:r>
              <a:rPr lang="sr-Cyrl-RS" sz="2000" dirty="0" smtClean="0"/>
              <a:t>Ири</a:t>
            </a:r>
          </a:p>
          <a:p>
            <a:r>
              <a:rPr lang="sr-Cyrl-RS" sz="2000" dirty="0" smtClean="0"/>
              <a:t>Онтарио</a:t>
            </a:r>
          </a:p>
          <a:p>
            <a:r>
              <a:rPr lang="sr-Cyrl-RS" sz="2000" dirty="0" smtClean="0"/>
              <a:t>Медвеђе</a:t>
            </a:r>
          </a:p>
          <a:p>
            <a:r>
              <a:rPr lang="sr-Cyrl-RS" sz="2000" dirty="0" smtClean="0"/>
              <a:t>Ропско </a:t>
            </a:r>
          </a:p>
          <a:p>
            <a:r>
              <a:rPr lang="sr-Cyrl-RS" sz="2000" dirty="0" smtClean="0"/>
              <a:t>Атабаска</a:t>
            </a:r>
          </a:p>
          <a:p>
            <a:r>
              <a:rPr lang="sr-Cyrl-RS" sz="2000" dirty="0" smtClean="0"/>
              <a:t>Винипег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304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Јукон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4648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Мисисипи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352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Мисури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3962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Колорадо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4648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Рио Гранде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1752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Макензи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2819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/>
              <a:t>Свети Лоренц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3276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Колумбија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362200" y="1219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Медвеђе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7000" y="16002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Ропско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9400" y="2057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Атабаска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5200" y="251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Винипег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1600" y="3276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Онтарио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9200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Ири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5200" y="2971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Горње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2400" y="3581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Мичиген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3400" y="3352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Хјурон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000"/>
                            </p:stCondLst>
                            <p:childTnLst>
                              <p:par>
                                <p:cTn id="7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8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t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0"/>
            <a:ext cx="59436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 smtClean="0"/>
              <a:t>Друштвене одлике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526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Површина: 9 984 670 км</a:t>
            </a:r>
            <a:r>
              <a:rPr lang="sr-Cyrl-RS" b="1" baseline="30000" dirty="0" smtClean="0"/>
              <a:t>2</a:t>
            </a:r>
            <a:endParaRPr lang="sr-Cyrl-RS" b="1" dirty="0" smtClean="0"/>
          </a:p>
          <a:p>
            <a:r>
              <a:rPr lang="sr-Cyrl-RS" b="1" dirty="0" smtClean="0"/>
              <a:t>Број становника: 35 151 728</a:t>
            </a:r>
          </a:p>
          <a:p>
            <a:r>
              <a:rPr lang="sr-Cyrl-RS" b="1" dirty="0" smtClean="0"/>
              <a:t>Густина насељености: 4 ст/км</a:t>
            </a:r>
            <a:r>
              <a:rPr lang="sr-Cyrl-RS" b="1" baseline="30000" dirty="0" smtClean="0"/>
              <a:t>2</a:t>
            </a:r>
            <a:endParaRPr lang="sr-Cyrl-RS" b="1" dirty="0" smtClean="0"/>
          </a:p>
          <a:p>
            <a:r>
              <a:rPr lang="sr-Cyrl-RS" b="1" dirty="0" smtClean="0"/>
              <a:t>Главни град: Отава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0" y="2133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КАНАДА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36576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СЈЕДИЊЕНЕ АМЕРИЧКЕ ДРЖАВЕ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3434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Површина: 9 833 520 км</a:t>
            </a:r>
            <a:r>
              <a:rPr lang="sr-Cyrl-RS" b="1" baseline="30000" dirty="0" smtClean="0"/>
              <a:t>2</a:t>
            </a:r>
            <a:endParaRPr lang="sr-Cyrl-RS" b="1" dirty="0" smtClean="0"/>
          </a:p>
          <a:p>
            <a:r>
              <a:rPr lang="sr-Cyrl-RS" b="1" dirty="0" smtClean="0"/>
              <a:t>Број становника: 325 719 178</a:t>
            </a:r>
          </a:p>
          <a:p>
            <a:r>
              <a:rPr lang="sr-Cyrl-RS" b="1" dirty="0" smtClean="0"/>
              <a:t>Густина насељености: 91 ст/км</a:t>
            </a:r>
            <a:r>
              <a:rPr lang="sr-Cyrl-RS" b="1" baseline="30000" dirty="0" smtClean="0"/>
              <a:t>2</a:t>
            </a:r>
            <a:endParaRPr lang="sr-Cyrl-RS" b="1" dirty="0" smtClean="0"/>
          </a:p>
          <a:p>
            <a:r>
              <a:rPr lang="sr-Cyrl-RS" b="1" dirty="0" smtClean="0"/>
              <a:t>Главни град: Вашингтон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0" y="1219200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b="1" dirty="0" smtClean="0"/>
              <a:t>КАНАДА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814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b="1" dirty="0" smtClean="0"/>
              <a:t>СЈЕДИЊЕНЕ АМЕРИЧКЕ ДРЖАВЕ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North America: population den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0"/>
            <a:ext cx="6477000" cy="691625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-228600" y="228600"/>
            <a:ext cx="3124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Становништво :</a:t>
            </a:r>
          </a:p>
          <a:p>
            <a:pPr algn="ctr"/>
            <a:endParaRPr lang="sr-Cyrl-RS" sz="1400" b="1" dirty="0" smtClean="0"/>
          </a:p>
          <a:p>
            <a:pPr algn="ctr"/>
            <a:r>
              <a:rPr lang="sr-Cyrl-RS" sz="2000" dirty="0" smtClean="0"/>
              <a:t>Инуити, Индијанци,</a:t>
            </a:r>
          </a:p>
          <a:p>
            <a:pPr algn="ctr"/>
            <a:r>
              <a:rPr lang="sr-Cyrl-RS" sz="2000" dirty="0" smtClean="0"/>
              <a:t>Европски досељеници,</a:t>
            </a:r>
          </a:p>
          <a:p>
            <a:pPr algn="ctr"/>
            <a:r>
              <a:rPr lang="sr-Cyrl-RS" sz="2000" dirty="0" smtClean="0"/>
              <a:t>ц</a:t>
            </a:r>
            <a:r>
              <a:rPr lang="sr-Cyrl-RS" sz="2000" dirty="0" smtClean="0"/>
              <a:t>рни робови из Африке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81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Ропство је укинуто 1863.године;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895600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smtClean="0"/>
              <a:t>Најурбанизованији, </a:t>
            </a:r>
            <a:r>
              <a:rPr lang="sr-Cyrl-RS" sz="2000" dirty="0" smtClean="0"/>
              <a:t>најпокретљивији, најпродуктивнији    део света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419600"/>
            <a:ext cx="274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Становништво неравномерно распоређено:</a:t>
            </a:r>
          </a:p>
          <a:p>
            <a:pPr algn="ctr"/>
            <a:r>
              <a:rPr lang="sr-Cyrl-RS" sz="2000" dirty="0" smtClean="0"/>
              <a:t>БОСВАШ</a:t>
            </a:r>
          </a:p>
          <a:p>
            <a:pPr algn="ctr"/>
            <a:r>
              <a:rPr lang="sr-Cyrl-RS" sz="2000" dirty="0" smtClean="0"/>
              <a:t>ЧИКПИТ</a:t>
            </a:r>
          </a:p>
          <a:p>
            <a:pPr algn="ctr"/>
            <a:r>
              <a:rPr lang="sr-Cyrl-RS" sz="2000" dirty="0" smtClean="0"/>
              <a:t>САНСАН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Screen Shot 2014-08-23 at 1.15.44 PM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32" name="Picture 4" descr="Screen Shot 2014-08-23 at 1.15.44 P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133600"/>
            <a:ext cx="8783051" cy="4572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Природно богатство</a:t>
            </a:r>
          </a:p>
          <a:p>
            <a:pPr algn="ctr"/>
            <a:endParaRPr lang="sr-Cyrl-RS" sz="1200" dirty="0" smtClean="0"/>
          </a:p>
          <a:p>
            <a:pPr algn="just"/>
            <a:r>
              <a:rPr lang="sr-Cyrl-RS" sz="2000" dirty="0" smtClean="0"/>
              <a:t>Северна Америка има велико природно богатство: нафту и гас у Мексичком заливу, уљане шкриљце на Аљасци, камени угаљ и гвоздену руду на Апалачима и око Америчких језера, руде обојених метала и неметала у Кордиљерима, плодно тло у средишњим низијама, шуме и водне снаге на планинама...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7526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Становници Америке су уједно и највећи потрошачи енергије и сировина у свету.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425</Words>
  <Application>Microsoft Office PowerPoint</Application>
  <PresentationFormat>On-screen Show (4:3)</PresentationFormat>
  <Paragraphs>139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skola1</dc:creator>
  <cp:lastModifiedBy>skola1</cp:lastModifiedBy>
  <cp:revision>39</cp:revision>
  <dcterms:created xsi:type="dcterms:W3CDTF">2006-08-16T00:00:00Z</dcterms:created>
  <dcterms:modified xsi:type="dcterms:W3CDTF">2018-02-18T19:51:36Z</dcterms:modified>
</cp:coreProperties>
</file>