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000" b="1" dirty="0" smtClean="0">
                <a:solidFill>
                  <a:srgbClr val="C00000"/>
                </a:solidFill>
                <a:latin typeface="Comic Sans MS" pitchFamily="66" charset="0"/>
              </a:rPr>
              <a:t>РЕВОЛУЦИЈА ЗЕМЉЕ</a:t>
            </a:r>
            <a:endParaRPr lang="en-US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latin typeface="Comic Sans MS" pitchFamily="66" charset="0"/>
              </a:rPr>
              <a:t>12.</a:t>
            </a:r>
            <a:r>
              <a:rPr lang="sr-Cyrl-CS" dirty="0" smtClean="0">
                <a:latin typeface="Comic Sans MS" pitchFamily="66" charset="0"/>
              </a:rPr>
              <a:t> лекција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Путање којима се крећу небеска тела називају се орбите.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Земљина орбита се зове  еклиптика.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Револуција</a:t>
            </a:r>
            <a:r>
              <a:rPr lang="sr-Cyrl-CS" sz="2400" dirty="0" smtClean="0"/>
              <a:t> је кретање Земље око Сунца.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133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Изврши се за </a:t>
            </a:r>
            <a:r>
              <a:rPr lang="sr-Cyrl-CS" sz="2400" u="sng" dirty="0" smtClean="0"/>
              <a:t>једну годину</a:t>
            </a:r>
            <a:r>
              <a:rPr lang="sr-Cyrl-CS" sz="2400" dirty="0" smtClean="0"/>
              <a:t> или 365 дана и 6 сати.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819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Свакој четвртој години додајемо по један дан – 29.02.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4290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Таква година се зове преступна.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114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u="sng" dirty="0" smtClean="0"/>
              <a:t>Последице</a:t>
            </a:r>
            <a:r>
              <a:rPr lang="sr-Cyrl-CS" sz="2400" dirty="0" smtClean="0"/>
              <a:t> револуције и нагнутости Земљине осе су: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800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1. </a:t>
            </a:r>
            <a:r>
              <a:rPr lang="sr-Cyrl-CS" sz="2400" dirty="0" smtClean="0"/>
              <a:t>н</a:t>
            </a:r>
            <a:r>
              <a:rPr lang="sr-Cyrl-CS" sz="2400" dirty="0" smtClean="0"/>
              <a:t>еједнака дужина обданице и ноћи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410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2. </a:t>
            </a:r>
            <a:r>
              <a:rPr lang="sr-Cyrl-CS" sz="2400" dirty="0" smtClean="0"/>
              <a:t>г</a:t>
            </a:r>
            <a:r>
              <a:rPr lang="sr-Cyrl-CS" sz="2400" dirty="0" smtClean="0"/>
              <a:t>одишња доба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6019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3. топлотни појасеви на Земљи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Годишња доба</a:t>
            </a:r>
            <a:r>
              <a:rPr lang="sr-Cyrl-CS" sz="2400" b="1" dirty="0" smtClean="0"/>
              <a:t> </a:t>
            </a:r>
            <a:r>
              <a:rPr lang="sr-Cyrl-CS" sz="2400" dirty="0" smtClean="0"/>
              <a:t>– северна полулопта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21. март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21. јун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23. септембар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22. децембар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1295400"/>
            <a:ext cx="144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19600" y="17526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45720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1295400"/>
            <a:ext cx="144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2000" y="4419600"/>
            <a:ext cx="144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4419600"/>
            <a:ext cx="144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ПРОЛЕЋЕ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ЈЕСЕН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 </a:t>
            </a:r>
            <a:r>
              <a:rPr lang="sr-Cyrl-CS" b="1" dirty="0" smtClean="0"/>
              <a:t>______________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   ........................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213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</a:t>
            </a:r>
            <a:r>
              <a:rPr lang="sr-Cyrl-CS" dirty="0" smtClean="0"/>
              <a:t>   .......................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2057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Екватор 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905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0</a:t>
            </a:r>
            <a:r>
              <a:rPr lang="sr-Cyrl-CS" sz="1400" baseline="30000" dirty="0" smtClean="0"/>
              <a:t>о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29200" y="2057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48400" y="1600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sr-Cyrl-CS" b="1" dirty="0" smtClean="0"/>
              <a:t>_____________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152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........................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484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</a:t>
            </a:r>
            <a:r>
              <a:rPr lang="sr-Cyrl-CS" dirty="0" smtClean="0"/>
              <a:t> ......................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1828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Екватор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848600" y="190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0</a:t>
            </a:r>
            <a:r>
              <a:rPr lang="sr-Cyrl-CS" sz="1400" baseline="30000" dirty="0" smtClean="0"/>
              <a:t>о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2895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Дан и ноћ трају по 12 сати </a:t>
            </a:r>
          </a:p>
          <a:p>
            <a:r>
              <a:rPr lang="sr-Cyrl-CS" dirty="0" smtClean="0"/>
              <a:t>–</a:t>
            </a:r>
            <a:r>
              <a:rPr lang="sr-Cyrl-CS" dirty="0" smtClean="0"/>
              <a:t> </a:t>
            </a:r>
            <a:r>
              <a:rPr lang="sr-Cyrl-CS" dirty="0" smtClean="0"/>
              <a:t>пролећна равнодневица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867400" y="28956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/>
              <a:t>Дан и ноћ трају по 12 сати </a:t>
            </a:r>
          </a:p>
          <a:p>
            <a:r>
              <a:rPr lang="sr-Cyrl-CS" dirty="0" smtClean="0"/>
              <a:t>–  јесења </a:t>
            </a:r>
            <a:r>
              <a:rPr lang="sr-Cyrl-CS" dirty="0" smtClean="0"/>
              <a:t>равнодневица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" y="4876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_____________</a:t>
            </a:r>
            <a:endParaRPr lang="en-US" b="1" dirty="0"/>
          </a:p>
        </p:txBody>
      </p:sp>
      <p:sp>
        <p:nvSpPr>
          <p:cNvPr id="34" name="Oval 33"/>
          <p:cNvSpPr/>
          <p:nvPr/>
        </p:nvSpPr>
        <p:spPr>
          <a:xfrm>
            <a:off x="4419600" y="51816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96000" y="487680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b="1" dirty="0" smtClean="0"/>
              <a:t>_____________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62000" y="4572000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 smtClean="0"/>
              <a:t>.......................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62000" y="5334000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 smtClean="0"/>
              <a:t>.......................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172200" y="4572000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 smtClean="0"/>
              <a:t>.......................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172200" y="5257800"/>
            <a:ext cx="153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/>
              <a:t>.......................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209800" y="48006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29200" y="5486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" y="6019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Најдужа обданица у години</a:t>
            </a:r>
          </a:p>
          <a:p>
            <a:r>
              <a:rPr lang="sr-Cyrl-CS" dirty="0" smtClean="0"/>
              <a:t>  -  летња  дугодневица.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86400" y="60198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/>
              <a:t>Најкраћа </a:t>
            </a:r>
            <a:r>
              <a:rPr lang="sr-Cyrl-CS" dirty="0" smtClean="0"/>
              <a:t>обданица у години</a:t>
            </a:r>
          </a:p>
          <a:p>
            <a:r>
              <a:rPr lang="sr-Cyrl-CS" dirty="0" smtClean="0"/>
              <a:t>  -  </a:t>
            </a:r>
            <a:r>
              <a:rPr lang="sr-Cyrl-CS" dirty="0" smtClean="0"/>
              <a:t>зимска  краткодневица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4648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23,5</a:t>
            </a:r>
            <a:r>
              <a:rPr lang="sr-Cyrl-CS" sz="1400" baseline="30000" dirty="0" smtClean="0"/>
              <a:t>о</a:t>
            </a:r>
            <a:r>
              <a:rPr lang="sr-Cyrl-CS" sz="1400" dirty="0" smtClean="0"/>
              <a:t> </a:t>
            </a:r>
            <a:r>
              <a:rPr lang="sr-Latn-CS" sz="1400" dirty="0" smtClean="0"/>
              <a:t>N</a:t>
            </a:r>
            <a:endParaRPr lang="en-US" sz="1400" dirty="0"/>
          </a:p>
        </p:txBody>
      </p:sp>
      <p:sp>
        <p:nvSpPr>
          <p:cNvPr id="47" name="Oval 46"/>
          <p:cNvSpPr/>
          <p:nvPr/>
        </p:nvSpPr>
        <p:spPr>
          <a:xfrm>
            <a:off x="3505200" y="17526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90600" y="4572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 Северни</a:t>
            </a:r>
          </a:p>
          <a:p>
            <a:r>
              <a:rPr lang="sr-Cyrl-CS" sz="1400" dirty="0" smtClean="0"/>
              <a:t>повратник  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6400800" y="525780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1400" dirty="0" smtClean="0"/>
              <a:t> </a:t>
            </a:r>
            <a:r>
              <a:rPr lang="sr-Cyrl-CS" sz="1400" dirty="0" smtClean="0"/>
              <a:t>    Јужни</a:t>
            </a:r>
            <a:endParaRPr lang="sr-Cyrl-CS" sz="1400" dirty="0" smtClean="0"/>
          </a:p>
          <a:p>
            <a:r>
              <a:rPr lang="sr-Cyrl-CS" sz="1400" dirty="0" smtClean="0"/>
              <a:t>повратник  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1336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ЛЕТО 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791200" y="3886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ЗИМА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 animBg="1"/>
      <p:bldP spid="12" grpId="0" animBg="1"/>
      <p:bldP spid="16" grpId="0"/>
      <p:bldP spid="17" grpId="0"/>
      <p:bldP spid="31" grpId="0"/>
      <p:bldP spid="32" grpId="0"/>
      <p:bldP spid="34" grpId="0" animBg="1"/>
      <p:bldP spid="43" grpId="0"/>
      <p:bldP spid="44" grpId="0"/>
      <p:bldP spid="47" grpId="0" animBg="1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u="sng" dirty="0" smtClean="0">
                <a:solidFill>
                  <a:srgbClr val="C00000"/>
                </a:solidFill>
              </a:rPr>
              <a:t>Северна полулопта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600" y="381000"/>
            <a:ext cx="2939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u="sng" dirty="0" smtClean="0">
                <a:solidFill>
                  <a:srgbClr val="0070C0"/>
                </a:solidFill>
              </a:rPr>
              <a:t>Јужна </a:t>
            </a:r>
            <a:r>
              <a:rPr lang="sr-Cyrl-CS" sz="2800" b="1" u="sng" dirty="0" smtClean="0">
                <a:solidFill>
                  <a:srgbClr val="0070C0"/>
                </a:solidFill>
              </a:rPr>
              <a:t>полулопта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524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21.03.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21.06.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810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23.09.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5029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22.12.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1524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</a:rPr>
              <a:t>ПРОЛЕЋЕ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3886200"/>
            <a:ext cx="1604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800" dirty="0" smtClean="0">
                <a:solidFill>
                  <a:srgbClr val="0070C0"/>
                </a:solidFill>
              </a:rPr>
              <a:t>ПРОЛЕЋЕ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667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</a:rPr>
              <a:t>ЛЕТО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029200"/>
            <a:ext cx="980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800" dirty="0" smtClean="0">
                <a:solidFill>
                  <a:srgbClr val="0070C0"/>
                </a:solidFill>
              </a:rPr>
              <a:t>ЛЕТО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810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</a:rPr>
              <a:t>ЈЕСЕН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1524000"/>
            <a:ext cx="1054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800" dirty="0" smtClean="0">
                <a:solidFill>
                  <a:schemeClr val="accent1"/>
                </a:solidFill>
              </a:rPr>
              <a:t>ЈЕСЕН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953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</a:rPr>
              <a:t>ЗИМА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2590800"/>
            <a:ext cx="1101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800" dirty="0" smtClean="0">
                <a:solidFill>
                  <a:srgbClr val="0070C0"/>
                </a:solidFill>
              </a:rPr>
              <a:t>ЗИМА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Топлотни појасеви на Земљи</a:t>
            </a:r>
            <a:endParaRPr lang="en-US" sz="2400" b="1" u="sng" dirty="0"/>
          </a:p>
        </p:txBody>
      </p:sp>
      <p:sp>
        <p:nvSpPr>
          <p:cNvPr id="3" name="Oval 2"/>
          <p:cNvSpPr/>
          <p:nvPr/>
        </p:nvSpPr>
        <p:spPr>
          <a:xfrm>
            <a:off x="1219200" y="1371600"/>
            <a:ext cx="4191000" cy="411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     ______________________________________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514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 .......................................................................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862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...................................................................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410200" y="2743200"/>
            <a:ext cx="609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3200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Жарки појас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676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</a:t>
            </a:r>
            <a:r>
              <a:rPr lang="sr-Cyrl-CS" dirty="0" smtClean="0"/>
              <a:t>       ..................................................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124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0</a:t>
            </a:r>
            <a:r>
              <a:rPr lang="sr-Cyrl-CS" sz="2400" baseline="30000" dirty="0" smtClean="0"/>
              <a:t>о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Екватор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438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Северни повратник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Северни поларник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2514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23,5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733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Јужни повратник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4724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</a:t>
            </a:r>
            <a:r>
              <a:rPr lang="sr-Cyrl-CS" dirty="0" smtClean="0"/>
              <a:t>     .................................................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Јужни поларник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8862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/>
              <a:t>23,5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1600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66,5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N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914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90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N</a:t>
            </a:r>
            <a:endParaRPr lang="en-US" sz="2400" dirty="0"/>
          </a:p>
        </p:txBody>
      </p:sp>
      <p:sp>
        <p:nvSpPr>
          <p:cNvPr id="21" name="Right Brace 20"/>
          <p:cNvSpPr/>
          <p:nvPr/>
        </p:nvSpPr>
        <p:spPr>
          <a:xfrm>
            <a:off x="5562600" y="1905000"/>
            <a:ext cx="381000" cy="838200"/>
          </a:xfrm>
          <a:prstGeom prst="rightBrace">
            <a:avLst>
              <a:gd name="adj1" fmla="val 8333"/>
              <a:gd name="adj2" fmla="val 512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5410200" y="41148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943600" y="2133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Северни умерени појас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943600" y="4343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Јужни умерени појас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4724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66,5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5486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90</a:t>
            </a:r>
            <a:r>
              <a:rPr lang="sr-Cyrl-CS" sz="2400" baseline="30000" dirty="0" smtClean="0"/>
              <a:t>о</a:t>
            </a:r>
            <a:r>
              <a:rPr lang="sr-Latn-CS" sz="2400" dirty="0" smtClean="0"/>
              <a:t> S</a:t>
            </a:r>
            <a:endParaRPr lang="en-US" sz="2400" dirty="0"/>
          </a:p>
        </p:txBody>
      </p:sp>
      <p:sp>
        <p:nvSpPr>
          <p:cNvPr id="27" name="Right Brace 26"/>
          <p:cNvSpPr/>
          <p:nvPr/>
        </p:nvSpPr>
        <p:spPr>
          <a:xfrm>
            <a:off x="5410200" y="1295400"/>
            <a:ext cx="6096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5562600" y="5029200"/>
            <a:ext cx="3048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19800" y="1371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Северни хладни појас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510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Јужни хладни појас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 animBg="1"/>
      <p:bldP spid="22" grpId="0" animBg="1"/>
      <p:bldP spid="23" grpId="0"/>
      <p:bldP spid="24" grpId="0"/>
      <p:bldP spid="27" grpId="0" animBg="1"/>
      <p:bldP spid="28" grpId="0" animBg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/>
              <a:t> ДА  ПОНОВИМО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1. Шта су орбите?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Шта је еклиптика?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2. Шта је револуција?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676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За колико се изврши једна револуција?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3. Коју годину називамо преступна година и зашто?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8956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4. Које су последице револуције и нагнутости Земљине осе?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505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5. Шта се дешава на северној полулопти 21. марта?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2400" y="41148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/>
              <a:t>6. </a:t>
            </a:r>
            <a:r>
              <a:rPr lang="sr-Cyrl-CS" sz="2400" dirty="0" smtClean="0"/>
              <a:t>Шта се дешава на северној полулопти 21. </a:t>
            </a:r>
            <a:r>
              <a:rPr lang="sr-Cyrl-CS" sz="2400" dirty="0" smtClean="0"/>
              <a:t>јуна?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4724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/>
              <a:t>7. </a:t>
            </a:r>
            <a:r>
              <a:rPr lang="sr-Cyrl-CS" sz="2400" dirty="0" smtClean="0"/>
              <a:t>Шта се дешава на северној полулопти </a:t>
            </a:r>
            <a:r>
              <a:rPr lang="sr-Cyrl-CS" sz="2400" dirty="0" smtClean="0"/>
              <a:t>23. септембра?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3340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8. Шта се дешава на северној полулопти 22. децембра?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943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9. Колико има топлотних појасева на Земљи и који су?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75438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9600" b="1" dirty="0" smtClean="0"/>
              <a:t>       </a:t>
            </a:r>
            <a:r>
              <a:rPr lang="sr-Cyrl-CS" sz="9600" b="1" dirty="0" smtClean="0">
                <a:solidFill>
                  <a:schemeClr val="accent3">
                    <a:lumMod val="50000"/>
                  </a:schemeClr>
                </a:solidFill>
              </a:rPr>
              <a:t>К Р А Ј</a:t>
            </a:r>
          </a:p>
          <a:p>
            <a:endParaRPr lang="sr-Cyrl-CS" sz="5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r-Cyrl-CS" sz="8000" dirty="0" smtClean="0">
                <a:solidFill>
                  <a:schemeClr val="accent3">
                    <a:lumMod val="50000"/>
                  </a:schemeClr>
                </a:solidFill>
              </a:rPr>
              <a:t>хвала на пажњи</a:t>
            </a:r>
          </a:p>
          <a:p>
            <a:endParaRPr lang="sr-Cyrl-CS" sz="5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r-Cyrl-CS" sz="2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аутор</a:t>
            </a:r>
            <a:endParaRPr lang="sr-Cyrl-C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sr-Cyrl-CS" sz="5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r-Cyrl-CS" sz="80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sr-Cyrl-CS" sz="7200" b="1" dirty="0" smtClean="0">
                <a:solidFill>
                  <a:schemeClr val="accent3">
                    <a:lumMod val="50000"/>
                  </a:schemeClr>
                </a:solidFill>
              </a:rPr>
              <a:t>Гордана Васић </a:t>
            </a:r>
            <a:endParaRPr lang="en-US" sz="7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358</Words>
  <Application>Microsoft Office PowerPoint</Application>
  <PresentationFormat>On-screen Show (4:3)</PresentationFormat>
  <Paragraphs>107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30</cp:revision>
  <dcterms:created xsi:type="dcterms:W3CDTF">2006-08-16T00:00:00Z</dcterms:created>
  <dcterms:modified xsi:type="dcterms:W3CDTF">2014-02-06T16:43:49Z</dcterms:modified>
</cp:coreProperties>
</file>