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305"/>
    <a:srgbClr val="432003"/>
    <a:srgbClr val="2813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9600" b="1" dirty="0" smtClean="0"/>
              <a:t>ПРИМАРНИ </a:t>
            </a:r>
          </a:p>
          <a:p>
            <a:r>
              <a:rPr lang="sr-Cyrl-CS" sz="9600" b="1" dirty="0" smtClean="0"/>
              <a:t>    СЕКТОР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/>
              <a:t>   ПРИМАРНЕ ДЕЛАТНОСТИ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2060"/>
                </a:solidFill>
              </a:rPr>
              <a:t>ЛОВ И РИБОЛОВ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75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  </a:t>
            </a:r>
            <a:r>
              <a:rPr lang="sr-Cyrl-CS" sz="2800" b="1" dirty="0" smtClean="0">
                <a:solidFill>
                  <a:srgbClr val="C00000"/>
                </a:solidFill>
              </a:rPr>
              <a:t>ШУМАРСТВО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75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ПОЉОПРИВРЕДА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924300" y="13335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1752600" y="914400"/>
            <a:ext cx="2590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914400"/>
            <a:ext cx="2743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251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- Најстарија делатност;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124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- Ловишта;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810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- Рибњаци;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514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- Гајење, очување и искоришћавање шума.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3276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- Под шумом је 29% територије Србије (34%).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3962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- Доминирају лишћари (храст и највише буква).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724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- Изнад су мешовите па четинарске шуме (9%).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541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- Природних шума је мало, највише у Западној Србији.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514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- Делатност која се бави гајењем и искоришћавањем биљака и животиња.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3581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- </a:t>
            </a:r>
            <a:r>
              <a:rPr lang="sr-Cyrl-CS" b="1" dirty="0" smtClean="0"/>
              <a:t>Екстензивна</a:t>
            </a:r>
            <a:r>
              <a:rPr lang="sr-Cyrl-CS" sz="2000" b="1" dirty="0" smtClean="0"/>
              <a:t> </a:t>
            </a:r>
            <a:r>
              <a:rPr lang="sr-Cyrl-CS" b="1" dirty="0" smtClean="0"/>
              <a:t>пољопривреда</a:t>
            </a:r>
            <a:r>
              <a:rPr lang="sr-Cyrl-CS" sz="2000" b="1" dirty="0" smtClean="0"/>
              <a:t>.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4114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- Интензивна пољопривреда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3600" y="46482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CS" b="1" dirty="0" smtClean="0"/>
              <a:t> Агротехничке мере: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  1. мелиорација;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  2. механизација;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  3. хемизација;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  4. селекција и укрштање;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2286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/>
              <a:t>  ПОЉОПРИВРЕДА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39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/>
              <a:t>    ЗЕМЉОРАДЊА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            (ГАЈЕЊЕ БИЉАКА)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0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/>
              <a:t>СТОЧАРСТВО</a:t>
            </a:r>
          </a:p>
          <a:p>
            <a:r>
              <a:rPr lang="sr-Cyrl-CS" b="1" dirty="0" smtClean="0"/>
              <a:t> (ГАЈЕЊЕ ЖИВОТИЊА)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362200" y="91440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9144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0" y="2438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- Производи се користе за исхрану и као сировина за прехрамбену и текстилну индустрију.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657600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- Некада овца праменка, свиња мангулица и говече буша, </a:t>
            </a:r>
            <a:r>
              <a:rPr lang="sr-Cyrl-CS" b="1" dirty="0" smtClean="0"/>
              <a:t>а</a:t>
            </a:r>
            <a:r>
              <a:rPr lang="sr-Cyrl-CS" b="1" dirty="0" smtClean="0"/>
              <a:t> данас мерино овце, свиње јоркшир и ландрас, сименталско говече.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6248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- Катуни и бачије;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743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chemeClr val="accent3">
                    <a:lumMod val="50000"/>
                  </a:schemeClr>
                </a:solidFill>
              </a:rPr>
              <a:t>РАТАРСТВО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2743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ВОЋАРСТВО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27432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ВИНОГРАДАРСТВО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171700" y="2628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4" idx="0"/>
          </p:cNvCxnSpPr>
          <p:nvPr/>
        </p:nvCxnSpPr>
        <p:spPr>
          <a:xfrm rot="10800000" flipV="1">
            <a:off x="914400" y="24384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62200" y="24384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5181601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r-Cyrl-CS" b="1" dirty="0" smtClean="0"/>
              <a:t>- Гране </a:t>
            </a:r>
            <a:r>
              <a:rPr lang="sr-Cyrl-CS" b="1" dirty="0" smtClean="0"/>
              <a:t>сточарства: свињогојство, овчарство, говедарство, узгој коња, живинарство, пчеларство..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3528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chemeClr val="accent3">
                    <a:lumMod val="50000"/>
                  </a:schemeClr>
                </a:solidFill>
              </a:rPr>
              <a:t>Обрада земље и гајење биљака.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33528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Гајење воћа: шљива, јабука, кајсија,брескви,  вишања, јагода, трешања, ораха, малина...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572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chemeClr val="accent3">
                    <a:lumMod val="50000"/>
                  </a:schemeClr>
                </a:solidFill>
              </a:rPr>
              <a:t>Војводина, Мачва, Поморавље.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Шумадија, Западна Србија, Косово, Подриње.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40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Римљани;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1400" y="3733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Фрушка гора, Вршачке планине, Неготин, Жупа, Метохија.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13" grpId="0"/>
      <p:bldP spid="14" grpId="0"/>
      <p:bldP spid="15" grpId="0"/>
      <p:bldP spid="16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0"/>
            <a:ext cx="2663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4000" b="1" dirty="0" smtClean="0"/>
              <a:t>РАТАРСТВО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6B3305"/>
                </a:solidFill>
              </a:rPr>
              <a:t>ПРОИЗВОДЊА</a:t>
            </a:r>
          </a:p>
          <a:p>
            <a:r>
              <a:rPr lang="sr-Cyrl-CS" sz="2400" b="1" dirty="0" smtClean="0">
                <a:solidFill>
                  <a:srgbClr val="6B3305"/>
                </a:solidFill>
              </a:rPr>
              <a:t> </a:t>
            </a:r>
            <a:r>
              <a:rPr lang="sr-Cyrl-CS" sz="2400" b="1" dirty="0" smtClean="0">
                <a:solidFill>
                  <a:srgbClr val="6B3305"/>
                </a:solidFill>
              </a:rPr>
              <a:t>       ЖИТА</a:t>
            </a:r>
            <a:endParaRPr lang="en-US" sz="2400" b="1" dirty="0">
              <a:solidFill>
                <a:srgbClr val="6B330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143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ИНДУСТРИЈСКО</a:t>
            </a:r>
          </a:p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        БИЉЕ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1430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1">
                    <a:lumMod val="50000"/>
                  </a:schemeClr>
                </a:solidFill>
              </a:rPr>
              <a:t>КРМНО БИЉЕ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114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ПОВРЋЕ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114800" y="609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24400" y="6096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1371600" y="609600"/>
            <a:ext cx="3352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609600"/>
            <a:ext cx="3352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220980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rgbClr val="6B3305"/>
                </a:solidFill>
              </a:rPr>
              <a:t> пшеница;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rgbClr val="6B3305"/>
                </a:solidFill>
              </a:rPr>
              <a:t> </a:t>
            </a:r>
            <a:r>
              <a:rPr lang="sr-Cyrl-CS" sz="2400" b="1" dirty="0" smtClean="0">
                <a:solidFill>
                  <a:srgbClr val="6B3305"/>
                </a:solidFill>
              </a:rPr>
              <a:t>кукуруз;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rgbClr val="6B3305"/>
                </a:solidFill>
              </a:rPr>
              <a:t> </a:t>
            </a:r>
            <a:r>
              <a:rPr lang="sr-Cyrl-CS" sz="2400" b="1" dirty="0" smtClean="0">
                <a:solidFill>
                  <a:srgbClr val="6B3305"/>
                </a:solidFill>
              </a:rPr>
              <a:t>раж;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rgbClr val="6B3305"/>
                </a:solidFill>
              </a:rPr>
              <a:t> </a:t>
            </a:r>
            <a:r>
              <a:rPr lang="sr-Cyrl-CS" sz="2400" b="1" dirty="0" smtClean="0">
                <a:solidFill>
                  <a:srgbClr val="6B3305"/>
                </a:solidFill>
              </a:rPr>
              <a:t>јечам;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rgbClr val="6B3305"/>
                </a:solidFill>
              </a:rPr>
              <a:t> </a:t>
            </a:r>
            <a:r>
              <a:rPr lang="sr-Cyrl-CS" sz="2400" b="1" dirty="0" smtClean="0">
                <a:solidFill>
                  <a:srgbClr val="6B3305"/>
                </a:solidFill>
              </a:rPr>
              <a:t>овас</a:t>
            </a:r>
            <a:endParaRPr lang="en-US" sz="2400" b="1" dirty="0">
              <a:solidFill>
                <a:srgbClr val="6B330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22098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шећерна </a:t>
            </a: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репа;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сунцокрет,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хмељ;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конопља;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дуван;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 лан</a:t>
            </a:r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2209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1">
                    <a:lumMod val="50000"/>
                  </a:schemeClr>
                </a:solidFill>
              </a:rPr>
              <a:t> детелина;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1">
                    <a:lumMod val="50000"/>
                  </a:schemeClr>
                </a:solidFill>
              </a:rPr>
              <a:t>сточни грашак;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1">
                    <a:lumMod val="50000"/>
                  </a:schemeClr>
                </a:solidFill>
              </a:rPr>
              <a:t> грахорица;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220980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кромпир;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пасуљ;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купус;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паприка;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грашак;</a:t>
            </a:r>
          </a:p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6">
                    <a:lumMod val="50000"/>
                  </a:schemeClr>
                </a:solidFill>
              </a:rPr>
              <a:t>краставци;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/>
              <a:t>ДА ПОНОВИМО.......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1. Примарне делатности су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1430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C00000"/>
                </a:solidFill>
              </a:rPr>
              <a:t>п</a:t>
            </a:r>
            <a:r>
              <a:rPr lang="sr-Cyrl-CS" sz="2000" b="1" dirty="0" smtClean="0">
                <a:solidFill>
                  <a:srgbClr val="C00000"/>
                </a:solidFill>
              </a:rPr>
              <a:t>ољопривреда, шумарство, лов и риболов.</a:t>
            </a:r>
            <a:r>
              <a:rPr lang="sr-Cyrl-CS" sz="2000" b="1" dirty="0" smtClean="0"/>
              <a:t>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2. Агротехничке мере су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133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sr-Cyrl-CS" sz="2000" b="1" dirty="0" smtClean="0">
                <a:solidFill>
                  <a:schemeClr val="accent4">
                    <a:lumMod val="75000"/>
                  </a:schemeClr>
                </a:solidFill>
              </a:rPr>
              <a:t>елиорација, механизација, хемизација, селекција и</a:t>
            </a:r>
          </a:p>
          <a:p>
            <a:r>
              <a:rPr lang="sr-Cyrl-CS" sz="2000" b="1" dirty="0" smtClean="0">
                <a:solidFill>
                  <a:schemeClr val="accent4">
                    <a:lumMod val="75000"/>
                  </a:schemeClr>
                </a:solidFill>
              </a:rPr>
              <a:t>укрштање биљака и животиња. 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3. </a:t>
            </a:r>
            <a:r>
              <a:rPr lang="sr-Cyrl-CS" sz="2000" b="1" dirty="0" smtClean="0"/>
              <a:t>П</a:t>
            </a:r>
            <a:r>
              <a:rPr lang="sr-Cyrl-CS" sz="2000" b="1" dirty="0" smtClean="0"/>
              <a:t>ољопривреду делимо на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200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accent6">
                    <a:lumMod val="50000"/>
                  </a:schemeClr>
                </a:solidFill>
              </a:rPr>
              <a:t> земљорадњу и сточарство.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67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4. Земљорадња обухвата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42672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sr-Cyrl-CS" sz="2000" b="1" dirty="0" smtClean="0">
                <a:solidFill>
                  <a:schemeClr val="accent3">
                    <a:lumMod val="50000"/>
                  </a:schemeClr>
                </a:solidFill>
              </a:rPr>
              <a:t>атарство, воћарство и виноградарство.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81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5. Ратарство обухвата производњу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5181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002060"/>
                </a:solidFill>
              </a:rPr>
              <a:t>  жита, индустријског биља, крмног биља и </a:t>
            </a:r>
          </a:p>
          <a:p>
            <a:r>
              <a:rPr lang="sr-Cyrl-CS" sz="2000" b="1" dirty="0" smtClean="0">
                <a:solidFill>
                  <a:srgbClr val="002060"/>
                </a:solidFill>
              </a:rPr>
              <a:t>  поврћа.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3914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600" b="1" dirty="0" smtClean="0">
                <a:solidFill>
                  <a:schemeClr val="accent4">
                    <a:lumMod val="75000"/>
                  </a:schemeClr>
                </a:solidFill>
              </a:rPr>
              <a:t>ХВАЛА НА ПАЖЊИ</a:t>
            </a:r>
          </a:p>
          <a:p>
            <a:endParaRPr lang="sr-Cyrl-C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r-Cyrl-CS" sz="6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Cyrl-CS" sz="6600" b="1" dirty="0" smtClean="0">
                <a:solidFill>
                  <a:schemeClr val="accent4">
                    <a:lumMod val="75000"/>
                  </a:schemeClr>
                </a:solidFill>
              </a:rPr>
              <a:t>    Гордана Васић</a:t>
            </a:r>
          </a:p>
          <a:p>
            <a:endParaRPr lang="sr-Cyrl-C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r-Cyrl-CS" sz="6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Cyrl-CS" sz="6600" b="1" dirty="0" smtClean="0">
                <a:solidFill>
                  <a:schemeClr val="accent4">
                    <a:lumMod val="75000"/>
                  </a:schemeClr>
                </a:solidFill>
              </a:rPr>
              <a:t>       Уљма, 2014.</a:t>
            </a:r>
            <a:endParaRPr lang="en-US" sz="6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402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22</cp:revision>
  <dcterms:created xsi:type="dcterms:W3CDTF">2006-08-16T00:00:00Z</dcterms:created>
  <dcterms:modified xsi:type="dcterms:W3CDTF">2014-02-23T17:44:33Z</dcterms:modified>
</cp:coreProperties>
</file>