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ТЕШКА ИНДУСТРИЈА</a:t>
            </a:r>
            <a:endParaRPr lang="en-US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3200" dirty="0" smtClean="0"/>
              <a:t>  Тешка индустрија обухвата производњу средстава и материјала који се користе у даљој производњи (производи сировине за даљу обраду).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/>
              <a:t>Тешка</a:t>
            </a:r>
            <a:r>
              <a:rPr lang="sr-Cyrl-RS" sz="3200" dirty="0" smtClean="0"/>
              <a:t> </a:t>
            </a:r>
            <a:r>
              <a:rPr lang="sr-Cyrl-RS" sz="3200" b="1" dirty="0" smtClean="0"/>
              <a:t>индустрија</a:t>
            </a:r>
            <a:r>
              <a:rPr lang="sr-Cyrl-RS" sz="3200" dirty="0" smtClean="0"/>
              <a:t> се дели на:</a:t>
            </a:r>
          </a:p>
          <a:p>
            <a:pPr marL="514350" indent="-514350">
              <a:buAutoNum type="arabicPeriod"/>
            </a:pPr>
            <a:r>
              <a:rPr lang="sr-Cyrl-RS" sz="3200" dirty="0" smtClean="0"/>
              <a:t>Е</a:t>
            </a:r>
            <a:r>
              <a:rPr lang="sr-Cyrl-RS" sz="3200" dirty="0" smtClean="0"/>
              <a:t>нергетику;</a:t>
            </a:r>
          </a:p>
          <a:p>
            <a:pPr marL="514350" indent="-514350">
              <a:buAutoNum type="arabicPeriod"/>
            </a:pPr>
            <a:r>
              <a:rPr lang="sr-Cyrl-RS" sz="3200" dirty="0" smtClean="0"/>
              <a:t>Рударство;</a:t>
            </a:r>
          </a:p>
          <a:p>
            <a:pPr marL="514350" indent="-514350">
              <a:buAutoNum type="arabicPeriod"/>
            </a:pPr>
            <a:r>
              <a:rPr lang="sr-Cyrl-RS" sz="3200" dirty="0" smtClean="0"/>
              <a:t>Металургију;</a:t>
            </a:r>
          </a:p>
          <a:p>
            <a:pPr marL="514350" indent="-514350">
              <a:buAutoNum type="arabicPeriod"/>
            </a:pPr>
            <a:r>
              <a:rPr lang="sr-Cyrl-RS" sz="3200" dirty="0" smtClean="0"/>
              <a:t>Металску;</a:t>
            </a:r>
          </a:p>
          <a:p>
            <a:pPr marL="514350" indent="-514350">
              <a:buAutoNum type="arabicPeriod"/>
            </a:pPr>
            <a:r>
              <a:rPr lang="sr-Cyrl-RS" sz="3200" dirty="0" smtClean="0"/>
              <a:t>Електроиндустрију;</a:t>
            </a:r>
          </a:p>
          <a:p>
            <a:pPr marL="514350" indent="-514350">
              <a:buAutoNum type="arabicPeriod"/>
            </a:pPr>
            <a:r>
              <a:rPr lang="sr-Cyrl-RS" sz="3200" dirty="0" smtClean="0"/>
              <a:t>Тешку хемијску индустрију;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/>
              <a:t>Металска</a:t>
            </a:r>
            <a:r>
              <a:rPr lang="sr-Cyrl-RS" sz="3200" dirty="0" smtClean="0"/>
              <a:t> </a:t>
            </a:r>
            <a:r>
              <a:rPr lang="sr-Cyrl-RS" sz="3200" b="1" dirty="0" smtClean="0"/>
              <a:t>индустрија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3200" dirty="0" smtClean="0"/>
              <a:t>                                           прерађује метале у готове производе намењене даљој производњи.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Обухвата више грана :  металопрерађивачку, машинску, аутомобилску, бродоградилишну.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8194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Машине алатљике –  Београд, Нови Сад, Зрењанин, Кикинда, Ада...</a:t>
            </a:r>
          </a:p>
          <a:p>
            <a:r>
              <a:rPr lang="sr-Cyrl-RS" sz="2400" dirty="0" smtClean="0"/>
              <a:t>Друмска моторна возила и вагони – Крагујевац, Прибој, Земун, </a:t>
            </a:r>
          </a:p>
          <a:p>
            <a:r>
              <a:rPr lang="sr-Cyrl-RS" sz="2400" dirty="0" smtClean="0"/>
              <a:t> </a:t>
            </a:r>
            <a:r>
              <a:rPr lang="sr-Cyrl-RS" sz="2400" dirty="0" smtClean="0"/>
              <a:t>                                                         Краљево, Смедеревска Паланка;</a:t>
            </a:r>
          </a:p>
          <a:p>
            <a:r>
              <a:rPr lang="sr-Cyrl-RS" sz="2400" dirty="0" smtClean="0"/>
              <a:t>Пољопривредне машине –  Бачка Паланка, Београд, Земун...</a:t>
            </a:r>
          </a:p>
          <a:p>
            <a:r>
              <a:rPr lang="sr-Cyrl-RS" sz="2400" dirty="0" smtClean="0"/>
              <a:t>Пнеуматика и хидраулика – Трстеник;</a:t>
            </a:r>
          </a:p>
          <a:p>
            <a:r>
              <a:rPr lang="sr-Cyrl-RS" sz="2400" dirty="0" smtClean="0"/>
              <a:t>Грађевинске машине – Крушевац, Смедерево;</a:t>
            </a:r>
          </a:p>
          <a:p>
            <a:r>
              <a:rPr lang="sr-Cyrl-RS" sz="2400" dirty="0" smtClean="0"/>
              <a:t>Рударске машине и опрема – Крушевац;</a:t>
            </a:r>
          </a:p>
          <a:p>
            <a:r>
              <a:rPr lang="sr-Cyrl-RS" sz="2400" dirty="0" smtClean="0"/>
              <a:t>Штедњаци, котлови, радијатори – Смедерево, Врање;</a:t>
            </a:r>
          </a:p>
          <a:p>
            <a:r>
              <a:rPr lang="sr-Cyrl-RS" sz="2400" dirty="0" smtClean="0"/>
              <a:t>Бродоградилишта – Београд, Апатин, Мачванска Митровица.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fap pribo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4476750" cy="33623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1219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ФАП, Прибој</a:t>
            </a:r>
            <a:endParaRPr lang="en-US" b="1" dirty="0"/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7091" y="-685800"/>
            <a:ext cx="4676909" cy="3505200"/>
          </a:xfrm>
          <a:prstGeom prst="rect">
            <a:avLst/>
          </a:prstGeom>
          <a:noFill/>
        </p:spPr>
      </p:pic>
      <p:pic>
        <p:nvPicPr>
          <p:cNvPr id="10" name="Picture 6" descr="Image result for zmaj zemu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962400"/>
            <a:ext cx="4648200" cy="3190876"/>
          </a:xfrm>
          <a:prstGeom prst="rect">
            <a:avLst/>
          </a:prstGeom>
          <a:noFill/>
        </p:spPr>
      </p:pic>
      <p:pic>
        <p:nvPicPr>
          <p:cNvPr id="11" name="Picture 8" descr="Image result for goša smederevska palan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362200"/>
            <a:ext cx="4648200" cy="198120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774844" y="4419600"/>
            <a:ext cx="1369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r-Cyrl-RS" b="1" dirty="0" smtClean="0"/>
              <a:t>Змај, Земун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4724400" y="0"/>
            <a:ext cx="1620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/>
              <a:t>Икарус, Земун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2362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ГОША, Смедеревска Паланка</a:t>
            </a:r>
            <a:endParaRPr lang="en-US" b="1" dirty="0"/>
          </a:p>
        </p:txBody>
      </p:sp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524000" y="3124200"/>
            <a:ext cx="6096000" cy="3733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295400" y="4572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ФИАТ, Крагујевац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0"/>
            <a:ext cx="3552825" cy="26674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1200" y="22860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ИМТ, Нови Београд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460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608138"/>
            <a:ext cx="4162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Image result for imr rakovica"/>
          <p:cNvSpPr>
            <a:spLocks noChangeAspect="1" noChangeArrowheads="1"/>
          </p:cNvSpPr>
          <p:nvPr/>
        </p:nvSpPr>
        <p:spPr bwMode="auto">
          <a:xfrm>
            <a:off x="155575" y="-1608138"/>
            <a:ext cx="43624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6" name="Picture 10" descr="Image result for smederevo špore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3362325" cy="33623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25146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Смедерево, смедеревац</a:t>
            </a:r>
            <a:endParaRPr lang="en-US" b="1" dirty="0"/>
          </a:p>
        </p:txBody>
      </p:sp>
      <p:pic>
        <p:nvPicPr>
          <p:cNvPr id="19468" name="Picture 12" descr="Image result for vranje šporet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71800"/>
            <a:ext cx="3276599" cy="3886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64770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Алфа Плам, Врање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9470" name="Picture 14" descr="Image result for prva petoletka kompresor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0"/>
            <a:ext cx="2524125" cy="336232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76600" y="2590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Прва Петолетка, Трстеник, компресори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9472" name="Picture 16" descr="Image result for brodogradilište apati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3276600"/>
            <a:ext cx="3429000" cy="3581400"/>
          </a:xfrm>
          <a:prstGeom prst="rect">
            <a:avLst/>
          </a:prstGeom>
          <a:noFill/>
        </p:spPr>
      </p:pic>
      <p:pic>
        <p:nvPicPr>
          <p:cNvPr id="16" name="Picture 8" descr="Image result for imr rakovic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38899" y="2667000"/>
            <a:ext cx="2505101" cy="4191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5867400" y="2590800"/>
            <a:ext cx="1140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/>
              <a:t>ИМР, </a:t>
            </a:r>
            <a:r>
              <a:rPr lang="sr-Cyrl-RS" b="1" dirty="0" smtClean="0"/>
              <a:t>     </a:t>
            </a:r>
          </a:p>
          <a:p>
            <a:r>
              <a:rPr lang="sr-Cyrl-RS" b="1" dirty="0" smtClean="0"/>
              <a:t>Раковица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76600" y="64886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Бродоградилиште , Зрењанин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4872" y="0"/>
            <a:ext cx="4609127" cy="259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692110" y="0"/>
            <a:ext cx="2451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Никола Тесла, Београд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484" name="Picture 4" descr="Image result for elektronska industrija ni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2590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752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>
                <a:solidFill>
                  <a:schemeClr val="bg1"/>
                </a:solidFill>
              </a:rPr>
              <a:t>ЕИ, Ниш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486" name="Picture 6" descr="Image result for industrija kablova jagod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4038600"/>
            <a:ext cx="5857875" cy="30289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29200" y="64886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>
                <a:solidFill>
                  <a:schemeClr val="bg1"/>
                </a:solidFill>
              </a:rPr>
              <a:t>Индустрија каблова Јагодина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488" name="Picture 8" descr="Image result for krušik valjev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133601"/>
            <a:ext cx="4495800" cy="1981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29200" y="213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Крушик, Ваљево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490" name="Picture 10" descr="Image result for fiskalne kase ni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76799"/>
            <a:ext cx="3733800" cy="19812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5029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Фискалне касе, Ниш</a:t>
            </a:r>
            <a:endParaRPr lang="en-US" b="1" dirty="0"/>
          </a:p>
        </p:txBody>
      </p:sp>
      <p:sp>
        <p:nvSpPr>
          <p:cNvPr id="20492" name="AutoShape 12" descr="Image result for pumpe čačak"/>
          <p:cNvSpPr>
            <a:spLocks noChangeAspect="1" noChangeArrowheads="1"/>
          </p:cNvSpPr>
          <p:nvPr/>
        </p:nvSpPr>
        <p:spPr bwMode="auto">
          <a:xfrm>
            <a:off x="155575" y="-1608138"/>
            <a:ext cx="38385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4" name="AutoShape 14" descr="Image result for pumpe čačak"/>
          <p:cNvSpPr>
            <a:spLocks noChangeAspect="1" noChangeArrowheads="1"/>
          </p:cNvSpPr>
          <p:nvPr/>
        </p:nvSpPr>
        <p:spPr bwMode="auto">
          <a:xfrm>
            <a:off x="155575" y="-1608138"/>
            <a:ext cx="38385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Image result for pumpe čačak"/>
          <p:cNvSpPr>
            <a:spLocks noChangeAspect="1" noChangeArrowheads="1"/>
          </p:cNvSpPr>
          <p:nvPr/>
        </p:nvSpPr>
        <p:spPr bwMode="auto">
          <a:xfrm>
            <a:off x="155575" y="-990600"/>
            <a:ext cx="2381250" cy="2066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8" name="Picture 18" descr="Related 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514600"/>
            <a:ext cx="3733800" cy="24765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447800" y="4419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Чачак, пумпе за воду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/>
              <a:t>Електроиндустрија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3200" dirty="0" smtClean="0"/>
              <a:t>                                       је грана тешке индустрије која производи каблове, трафостанице, радио и тв апарате, трансформаторе, телефоне, електричне апарате за домаћинство и друго.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2362200"/>
            <a:ext cx="5010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b="1" dirty="0" smtClean="0"/>
              <a:t>Тешка хемијска индустрија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3622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3200" dirty="0" smtClean="0"/>
              <a:t>                                                      производи вештачка ђубрива, киселине, соли, средства за заштиту биља и сировине за даљу прераду (пластичне масе, вештачка влакна и слично).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572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Сумпорна киселина – Бор, Шабац;</a:t>
            </a:r>
          </a:p>
          <a:p>
            <a:r>
              <a:rPr lang="sr-Cyrl-RS" sz="2400" dirty="0" smtClean="0"/>
              <a:t>Фосфорна ђубрива – Прахово;</a:t>
            </a:r>
          </a:p>
          <a:p>
            <a:r>
              <a:rPr lang="sr-Cyrl-RS" sz="2400" dirty="0" smtClean="0"/>
              <a:t>Азотна ђубрива – Панчево;</a:t>
            </a:r>
          </a:p>
          <a:p>
            <a:r>
              <a:rPr lang="sr-Cyrl-RS" sz="2400" dirty="0" smtClean="0"/>
              <a:t>Вештачка и пластична влакна – Лозница, Призрен;</a:t>
            </a:r>
          </a:p>
          <a:p>
            <a:r>
              <a:rPr lang="sr-Cyrl-RS" sz="2400" dirty="0" smtClean="0"/>
              <a:t>Пластичне масе – Барич, Вршац, Пландиште;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sr-Cyrl-RS" dirty="0" smtClean="0"/>
              <a:t>Гордана Васић</a:t>
            </a:r>
          </a:p>
          <a:p>
            <a:pPr algn="r"/>
            <a:r>
              <a:rPr lang="sr-Cyrl-RS" dirty="0" smtClean="0"/>
              <a:t>Март 2018. године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308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skola1</cp:lastModifiedBy>
  <cp:revision>14</cp:revision>
  <dcterms:created xsi:type="dcterms:W3CDTF">2006-08-16T00:00:00Z</dcterms:created>
  <dcterms:modified xsi:type="dcterms:W3CDTF">2018-03-18T11:42:11Z</dcterms:modified>
</cp:coreProperties>
</file>