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91440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АМАЗОНИЈА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290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solidFill>
                  <a:schemeClr val="bg1"/>
                </a:solidFill>
                <a:latin typeface="Comic Sans MS" pitchFamily="66" charset="0"/>
              </a:rPr>
              <a:t>“ Човек који полази у прашуму доживљава само два лепа дана. То је први дан, када опијен њеном чаробном раскоши и снагом мисли да улази у рај и – последњи дан, када готово луд бежи из тог “зеленог пакла” у цивилизацију”</a:t>
            </a:r>
          </a:p>
          <a:p>
            <a:pPr algn="just"/>
            <a:endParaRPr lang="sr-Cyrl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sr-Cyrl-CS" sz="20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                                     А</a:t>
            </a:r>
            <a:r>
              <a:rPr lang="sr-Latn-CS" sz="2000" dirty="0" smtClean="0">
                <a:solidFill>
                  <a:schemeClr val="bg1"/>
                </a:solidFill>
                <a:latin typeface="Comic Sans MS" pitchFamily="66" charset="0"/>
              </a:rPr>
              <a:t>rkady Fieldler</a:t>
            </a:r>
            <a:endParaRPr lang="sr-Cyrl-C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sr-Cyrl-CS" sz="20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                             (истраживач Амазоније)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dirty="0" smtClean="0">
                <a:latin typeface="Comic Sans MS" pitchFamily="66" charset="0"/>
              </a:rPr>
              <a:t>   </a:t>
            </a:r>
            <a:r>
              <a:rPr lang="sr-Cyrl-CS" sz="9600" b="1" dirty="0" smtClean="0">
                <a:solidFill>
                  <a:srgbClr val="C00000"/>
                </a:solidFill>
                <a:latin typeface="Comic Sans MS" pitchFamily="66" charset="0"/>
              </a:rPr>
              <a:t>К  Р  А  Ј</a:t>
            </a:r>
          </a:p>
          <a:p>
            <a:endParaRPr lang="sr-Cyrl-CS" sz="9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sr-Cyrl-CS" sz="20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 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sr-Cyrl-C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r-Cyrl-CS" sz="2000" dirty="0" smtClean="0">
                <a:solidFill>
                  <a:srgbClr val="C00000"/>
                </a:solidFill>
                <a:latin typeface="Comic Sans MS" pitchFamily="66" charset="0"/>
              </a:rPr>
              <a:t>ПРВОГ ДЕЛА</a:t>
            </a:r>
          </a:p>
          <a:p>
            <a:endParaRPr lang="sr-Cyrl-C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sr-Cyrl-C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sr-Cyrl-C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sr-Cyrl-CS" sz="6000" dirty="0" smtClean="0">
                <a:solidFill>
                  <a:srgbClr val="C00000"/>
                </a:solidFill>
                <a:latin typeface="Comic Sans MS" pitchFamily="66" charset="0"/>
              </a:rPr>
              <a:t>  ХВАЛА НА ПАЖЊИ</a:t>
            </a:r>
          </a:p>
          <a:p>
            <a:endParaRPr lang="sr-Cyrl-CS" sz="6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sr-Cyrl-CS" sz="2000" dirty="0" smtClean="0">
                <a:solidFill>
                  <a:srgbClr val="C00000"/>
                </a:solidFill>
                <a:latin typeface="Comic Sans MS" pitchFamily="66" charset="0"/>
              </a:rPr>
              <a:t>              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sr-Cyrl-C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r-Cyrl-CS" sz="2000" dirty="0" smtClean="0">
                <a:solidFill>
                  <a:srgbClr val="C00000"/>
                </a:solidFill>
                <a:latin typeface="Comic Sans MS" pitchFamily="66" charset="0"/>
              </a:rPr>
              <a:t>ГОРДАНА ВАСИЋ, УЉМА 2013. ГОДИНЕ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wsassets.panda.org/img/web_23516_349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4495800" cy="1943101"/>
          </a:xfrm>
          <a:prstGeom prst="rect">
            <a:avLst/>
          </a:prstGeom>
          <a:noFill/>
        </p:spPr>
      </p:pic>
      <p:pic>
        <p:nvPicPr>
          <p:cNvPr id="21510" name="Picture 6" descr="http://3.bp.blogspot.com/_OfYYlOGGnDk/TDukuSoI3II/AAAAAAAABhY/Pu3whNGkziw/s1600/Amazon_rainforest+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5400675" cy="4438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Амазонска  прашума  лежи  у  Јужној Америци, у држави Бразил. Обухвата површину од преко 7 милиона км</a:t>
            </a:r>
            <a:r>
              <a:rPr lang="sr-Cyrl-CS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 (7,15 ).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Амазон  извире  у перуанском делу Анда, а онда тече ка 5 500 км удаљеном Атланском океану где се улива у виду огромне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делте</a:t>
            </a:r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, широке  око 330 км.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8" descr="http://images.pictureshunt.com/pics/a/amazon_river_nature-122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4958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nitropixel.net/wp-content/uploads/2013/02/Breathtaking-Amazon-River-in-Brasil3-60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571500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Амазон је дугачак 6 516 км. Настаје спајањем река Марањон и Укајали. Прима  1 100 притока, од којих је 7 дужих од 1 500 км.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Амазон има највећу површину слива на свету, мало мању од површине Аустралије.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202" name="Picture 10" descr="http://2.bp.blogspot.com/-fx4a68A5EMI/Tlpncz1q_tI/AAAAAAAABxE/NNfwfDahMGg/s640/amazon-river3_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152" y="152400"/>
            <a:ext cx="2751773" cy="4114800"/>
          </a:xfrm>
          <a:prstGeom prst="rect">
            <a:avLst/>
          </a:prstGeom>
          <a:noFill/>
        </p:spPr>
      </p:pic>
      <p:pic>
        <p:nvPicPr>
          <p:cNvPr id="10" name="Picture 2" descr="http://www.sea-way.org/blog/AmazonDolphin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343400"/>
            <a:ext cx="3505200" cy="2322195"/>
          </a:xfrm>
          <a:prstGeom prst="rect">
            <a:avLst/>
          </a:prstGeom>
          <a:noFill/>
        </p:spPr>
      </p:pic>
      <p:pic>
        <p:nvPicPr>
          <p:cNvPr id="11" name="Picture 4" descr="http://www.finarama.com/global/amazon-riv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343400"/>
            <a:ext cx="3149600" cy="2362200"/>
          </a:xfrm>
          <a:prstGeom prst="rect">
            <a:avLst/>
          </a:prstGeom>
          <a:noFill/>
        </p:spPr>
      </p:pic>
      <p:pic>
        <p:nvPicPr>
          <p:cNvPr id="12" name="Picture 2" descr="http://images.smh.com.au/2011/08/27/2586562/ipad-art-wide-432057818-420x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5029200"/>
            <a:ext cx="1904999" cy="16587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449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Амазон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sciclass.pbworks.com/f/1242687241/Amazon%2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4359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2286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Пуерто де Моз</a:t>
            </a:r>
            <a:endParaRPr lang="en-US" sz="16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55626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2590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Манаус</a:t>
            </a:r>
            <a:endParaRPr lang="en-US" sz="1600" b="1" dirty="0"/>
          </a:p>
        </p:txBody>
      </p:sp>
      <p:sp>
        <p:nvSpPr>
          <p:cNvPr id="7" name="Flowchart: Connector 6"/>
          <p:cNvSpPr/>
          <p:nvPr/>
        </p:nvSpPr>
        <p:spPr>
          <a:xfrm>
            <a:off x="7620000" y="1905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24600" y="21336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1676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Обидос</a:t>
            </a:r>
            <a:endParaRPr lang="en-US" sz="1600" b="1" dirty="0"/>
          </a:p>
        </p:txBody>
      </p:sp>
      <p:sp>
        <p:nvSpPr>
          <p:cNvPr id="10" name="Flowchart: Connector 9"/>
          <p:cNvSpPr/>
          <p:nvPr/>
        </p:nvSpPr>
        <p:spPr>
          <a:xfrm>
            <a:off x="2133600" y="25146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Икитос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3276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6"/>
                </a:solidFill>
              </a:rPr>
              <a:t>Укајали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438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6"/>
                </a:solidFill>
              </a:rPr>
              <a:t>Марањон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95400" y="2743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1828800" y="3048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2667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6"/>
                </a:solidFill>
              </a:rPr>
              <a:t>Амазон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3581400" y="2514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1447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6"/>
                </a:solidFill>
              </a:rPr>
              <a:t>Рио Негро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67200" y="1752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96200" y="1219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2"/>
                </a:solidFill>
              </a:rPr>
              <a:t>Маражо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rot="16200000" flipH="1">
            <a:off x="8132177" y="1655177"/>
            <a:ext cx="34724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1400" y="3276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6"/>
                </a:solidFill>
                <a:latin typeface="Comic Sans MS" pitchFamily="66" charset="0"/>
              </a:rPr>
              <a:t>Мадеира</a:t>
            </a:r>
            <a:endParaRPr lang="en-US" sz="16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72000" y="32766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8" grpId="0"/>
      <p:bldP spid="21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sources.teachnet.ie/ajordan/amazon-delta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553200" cy="6553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304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делта  Амазона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4" name="Picture 6" descr="http://cache1.asset-cache.net/xt/148563480.jpg?v=1&amp;g=fs1%7C0%7CLPI%7C63%7C48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352800"/>
            <a:ext cx="2197553" cy="1447801"/>
          </a:xfrm>
          <a:prstGeom prst="rect">
            <a:avLst/>
          </a:prstGeom>
          <a:noFill/>
        </p:spPr>
      </p:pic>
      <p:pic>
        <p:nvPicPr>
          <p:cNvPr id="7176" name="Picture 8" descr="http://cache4.asset-cache.net/xt/157651503.jpg?v=1&amp;g=fs1%7C0%7CLPI%7C51%7C503&amp;s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181600"/>
            <a:ext cx="2209800" cy="1468868"/>
          </a:xfrm>
          <a:prstGeom prst="rect">
            <a:avLst/>
          </a:prstGeom>
          <a:noFill/>
        </p:spPr>
      </p:pic>
      <p:pic>
        <p:nvPicPr>
          <p:cNvPr id="7178" name="Picture 10" descr="http://images.fineartamerica.com/images-stretched-canvas-real/pirogues-at-felicity-sharon-sanow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524000"/>
            <a:ext cx="2209800" cy="14142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0" y="914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чамци пироге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pecieslist.com/images/satellite_rio_negr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886200" cy="3886201"/>
          </a:xfrm>
          <a:prstGeom prst="rect">
            <a:avLst/>
          </a:prstGeom>
          <a:noFill/>
        </p:spPr>
      </p:pic>
      <p:pic>
        <p:nvPicPr>
          <p:cNvPr id="11" name="Picture 4" descr="http://i289.photobucket.com/albums/ll213/saudoi24989/amazon-river_flowing_through_rainfo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"/>
            <a:ext cx="4705350" cy="3524400"/>
          </a:xfrm>
          <a:prstGeom prst="rect">
            <a:avLst/>
          </a:prstGeom>
          <a:noFill/>
        </p:spPr>
      </p:pic>
      <p:pic>
        <p:nvPicPr>
          <p:cNvPr id="12" name="Picture 6" descr="http://media.treehugger.com/assets/images/2011/10/amazon-jungle-permi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733800"/>
            <a:ext cx="4686300" cy="2943225"/>
          </a:xfrm>
          <a:prstGeom prst="rect">
            <a:avLst/>
          </a:prstGeom>
          <a:noFill/>
        </p:spPr>
      </p:pic>
      <p:pic>
        <p:nvPicPr>
          <p:cNvPr id="13" name="Picture 8" descr="http://d30mmglg94tqnw.cloudfront.net/wp-content/plugins/magic-gallery/uploads/9/Aventura-en-la-selva-del-amazon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114800"/>
            <a:ext cx="38862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hehappytrails.com/wp-content/uploads/2011/05/Ju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2.bp.blogspot.com/-4NPGeVA5zVs/T-iCGJp3GlI/AAAAAAAAEaI/3cTvA31bth4/s1600/encontro-do-negro-e-solim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41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79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Рио  Негро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omic Sans MS" pitchFamily="66" charset="0"/>
              </a:rPr>
              <a:t>Рио Бранко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edia-cdn.tripadvisor.com/media/photo-s/02/57/0f/d2/tapajos-and-amazon-riv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238750" cy="2962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43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omic Sans MS" pitchFamily="66" charset="0"/>
              </a:rPr>
              <a:t>Амазон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524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Тапајос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078" name="Picture 6" descr="http://www.allmystery.de/i/t4c35ce_amazonas_encontro-das-aguas_01g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4857750" cy="3238501"/>
          </a:xfrm>
          <a:prstGeom prst="rect">
            <a:avLst/>
          </a:prstGeom>
          <a:noFill/>
        </p:spPr>
      </p:pic>
      <p:pic>
        <p:nvPicPr>
          <p:cNvPr id="3080" name="Picture 8" descr="http://www.sinosrealestate.com/Mis-Memorias/Amazonas/rio-negro-y-el-amazon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"/>
            <a:ext cx="3467100" cy="2600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08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Рио Негро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6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omic Sans MS" pitchFamily="66" charset="0"/>
              </a:rPr>
              <a:t>Рио Бранко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276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Амазон је за прекоокеанске бродове плован до Манауса     (1 600 км) а за речне до Икитоса (3 700 км од ушћа).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Укупна дужина пловне мреже Амазона и његових притока достиже  80 000 км.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504</TotalTime>
  <Words>237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47</cp:revision>
  <dcterms:created xsi:type="dcterms:W3CDTF">2006-08-16T00:00:00Z</dcterms:created>
  <dcterms:modified xsi:type="dcterms:W3CDTF">2013-04-03T15:29:12Z</dcterms:modified>
</cp:coreProperties>
</file>