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7C5EB-88EB-438B-84F9-0F262F21B7F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8639D-D722-4A8C-9530-DCCCCFD7CF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F7E1-7038-4ECC-8B9B-D2B96A99312B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AFD5-FF4D-4C1C-AE23-3D8B21E8FDD2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6822-DDEE-4104-BB68-5DD2A209D4F1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1304-97EE-4E80-AACB-8AA155075B35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D32E-6267-4834-A38F-580C2EE27283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6316-3B46-4CDF-9DE3-ED83D87F8495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451B-A8FE-441D-9ABB-E8F2D0574346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C2D9-C98A-4336-B564-541004D0D185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29F2-909A-4AD6-867D-C28EEF7C0225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7FCD-2FB8-4068-885D-39E0F00C4CE1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BD73-52EE-4F21-9143-80F1BA47F69F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C18F0-1B97-4985-A264-F13688EB7826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8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ВОДЕ НА КОПНУ КАО ТУРИСТИЧКА ВРЕДНОСТ</a:t>
            </a:r>
            <a:endParaRPr lang="en-US" sz="8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У копнене воде се убрајају језера, реке, мочваре, гејзири, термоминерални извори, подземне воде, као и вода у ледницима на високим планинама и на половима.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 descr="http://ruinformer.com/uploads/_pages/21555/ozero-baik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5715000" cy="3810000"/>
          </a:xfrm>
          <a:prstGeom prst="rect">
            <a:avLst/>
          </a:prstGeom>
          <a:noFill/>
        </p:spPr>
      </p:pic>
      <p:pic>
        <p:nvPicPr>
          <p:cNvPr id="4100" name="Picture 4" descr="http://budtransfer.com/ckfinder/userfiles/images/bala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494726"/>
            <a:ext cx="5638800" cy="2163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9800" y="152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u="sng" dirty="0" smtClean="0">
                <a:latin typeface="Comic Sans MS" pitchFamily="66" charset="0"/>
              </a:rPr>
              <a:t>Језера</a:t>
            </a:r>
            <a:r>
              <a:rPr lang="sr-Cyrl-RS" dirty="0" smtClean="0">
                <a:latin typeface="Comic Sans MS" pitchFamily="66" charset="0"/>
              </a:rPr>
              <a:t> су удубљења у копну испуњена водом.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914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По начину настанка могу бити природна и вештачка.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038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Бајкалско језеро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4191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Језеро Балатон</a:t>
            </a:r>
            <a:endParaRPr lang="en-US" sz="1400" b="1" dirty="0"/>
          </a:p>
        </p:txBody>
      </p:sp>
      <p:pic>
        <p:nvPicPr>
          <p:cNvPr id="4102" name="Picture 6" descr="http://2014.belgradenet.com/wp-content/uploads/2014/08/ada-ciganlija-baner-300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828800"/>
            <a:ext cx="2857500" cy="2857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19800" y="47244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Ада Циганлија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51816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Језера могу имати самосталну или комплементарну туристичка вредност.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mericabyrail.com/Portals/0/Images/Sturgeon-Bay-Light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029200" cy="3048000"/>
          </a:xfrm>
          <a:prstGeom prst="rect">
            <a:avLst/>
          </a:prstGeom>
          <a:noFill/>
        </p:spPr>
      </p:pic>
      <p:pic>
        <p:nvPicPr>
          <p:cNvPr id="3076" name="Picture 4" descr="http://www.myistria.com/UserDocsImages/galerije/726/b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76600"/>
            <a:ext cx="5029200" cy="33507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Велика Америчка језера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3276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Бледско језеро</a:t>
            </a:r>
            <a:endParaRPr lang="en-US" sz="1400" b="1" dirty="0"/>
          </a:p>
        </p:txBody>
      </p:sp>
      <p:pic>
        <p:nvPicPr>
          <p:cNvPr id="3080" name="Picture 8" descr="https://66.media.tumblr.com/tumblr_meja3xgUz81qbn1vmo1_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057400"/>
            <a:ext cx="3717823" cy="46101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7800" y="21336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Језеро Хилијер у Аустралији </a:t>
            </a:r>
            <a:endParaRPr lang="en-US" sz="1400" b="1" dirty="0"/>
          </a:p>
        </p:txBody>
      </p:sp>
      <p:pic>
        <p:nvPicPr>
          <p:cNvPr id="2" name="Picture 2" descr="http://www.myinterestingfacts.com/wp-content/uploads/2014/06/Lake-Titicaca-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0914" y="152400"/>
            <a:ext cx="3738785" cy="16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43800" y="1752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Језеро Титикака</a:t>
            </a:r>
            <a:endParaRPr lang="en-US" sz="14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1398.com/images/amazon-river/amazon-river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2400"/>
            <a:ext cx="4762500" cy="20478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67200" y="1524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Река Амазон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u="sng" dirty="0" smtClean="0">
                <a:latin typeface="Comic Sans MS" pitchFamily="66" charset="0"/>
              </a:rPr>
              <a:t>Реке</a:t>
            </a:r>
            <a:r>
              <a:rPr lang="sr-Cyrl-RS" dirty="0" smtClean="0">
                <a:latin typeface="Comic Sans MS" pitchFamily="66" charset="0"/>
              </a:rPr>
              <a:t> имају различити туристички значај. Највише туриста привлаче реке са чистом водом, брзацима и водопадима.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54" name="Picture 6" descr="http://www.whitewaterrafting.in/images/HOM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2582" y="4267200"/>
            <a:ext cx="4729018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001000" y="63246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Рафтинг </a:t>
            </a:r>
            <a:endParaRPr lang="en-US" sz="1400" b="1" dirty="0"/>
          </a:p>
        </p:txBody>
      </p:sp>
      <p:pic>
        <p:nvPicPr>
          <p:cNvPr id="2056" name="Picture 8" descr="http://laughlinentertainer.com/wp-content/uploads/2016/08/River-Regatta-300x1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286000"/>
            <a:ext cx="3009900" cy="1857376"/>
          </a:xfrm>
          <a:prstGeom prst="rect">
            <a:avLst/>
          </a:prstGeom>
          <a:noFill/>
        </p:spPr>
      </p:pic>
      <p:pic>
        <p:nvPicPr>
          <p:cNvPr id="2062" name="Picture 14" descr="https://s-media-cache-ak0.pinimg.com/236x/82/ab/27/82ab272fe68e7b6b9a4ec9b477503b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286001"/>
            <a:ext cx="1676400" cy="1828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248400" y="2209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Регата </a:t>
            </a:r>
            <a:endParaRPr lang="en-US" sz="1400" b="1" dirty="0"/>
          </a:p>
        </p:txBody>
      </p:sp>
      <p:pic>
        <p:nvPicPr>
          <p:cNvPr id="2064" name="Picture 16" descr="http://zweb-s3.uploads.s3.amazonaws.com/zoomer-radio/2014/05/NiagaraFalls-400x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191000"/>
            <a:ext cx="3810000" cy="24765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2400" y="4191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Нијагара</a:t>
            </a:r>
            <a:endParaRPr lang="en-US" sz="1400" b="1" dirty="0"/>
          </a:p>
        </p:txBody>
      </p:sp>
      <p:pic>
        <p:nvPicPr>
          <p:cNvPr id="2066" name="Picture 18" descr="http://wallpapers-catalogue.com/colorado-river-from-dead-horse-point-state-park-utah-wallpapers.400x3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371600"/>
            <a:ext cx="3810000" cy="27051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09800" y="3657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Колорадо</a:t>
            </a:r>
            <a:endParaRPr lang="en-US" sz="1400" b="1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originals/9b/2c/45/9b2c453750b30a2d837661710e36f3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86200"/>
            <a:ext cx="3810000" cy="2857500"/>
          </a:xfrm>
          <a:prstGeom prst="rect">
            <a:avLst/>
          </a:prstGeom>
          <a:noFill/>
        </p:spPr>
      </p:pic>
      <p:pic>
        <p:nvPicPr>
          <p:cNvPr id="1028" name="Picture 4" descr="http://4.bp.blogspot.com/-KMpvpWdBT4Q/UIvnYC7lw9I/AAAAAAAAj2M/nTcncWTkASs/s640/jim-wark-aerial-view-of-wetlands-everglades-national-park-u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3810000" cy="2857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u="sng" dirty="0" smtClean="0">
                <a:latin typeface="Comic Sans MS" pitchFamily="66" charset="0"/>
              </a:rPr>
              <a:t>Мочваре</a:t>
            </a:r>
            <a:r>
              <a:rPr lang="sr-Cyrl-RS" dirty="0" smtClean="0">
                <a:latin typeface="Comic Sans MS" pitchFamily="66" charset="0"/>
              </a:rPr>
              <a:t> су влажна тла настала издизањем подземних вода или пресушивањем језера.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32" name="Picture 8" descr="http://imgc.allpostersimages.com/images/P-473-488-90/21/2174/WNLCD00Z/posters/tony-waltham-geyser-yellowstone-national-park-unesco-world-heritage-site-wyoming-u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6050" y="3429000"/>
            <a:ext cx="2476500" cy="3302001"/>
          </a:xfrm>
          <a:prstGeom prst="rect">
            <a:avLst/>
          </a:prstGeom>
          <a:noFill/>
        </p:spPr>
      </p:pic>
      <p:pic>
        <p:nvPicPr>
          <p:cNvPr id="1034" name="Picture 10" descr="http://raredelights.com/wp-content/uploads/2012/12/There-Where-Geysers-of-Iceland-Give-Boiled-Over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52399"/>
            <a:ext cx="4876800" cy="32308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53200" y="64008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Олд фејтфул - Јелоустон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1524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Гејзир на Исланду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3733800"/>
            <a:ext cx="251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>
                <a:latin typeface="Comic Sans MS" pitchFamily="66" charset="0"/>
              </a:rPr>
              <a:t>Гејзири</a:t>
            </a:r>
            <a:r>
              <a:rPr lang="sr-Cyrl-RS" dirty="0" smtClean="0">
                <a:latin typeface="Comic Sans MS" pitchFamily="66" charset="0"/>
              </a:rPr>
              <a:t> су извори из којих избија врела вода или водена пара и гасови.</a:t>
            </a:r>
          </a:p>
          <a:p>
            <a:endParaRPr lang="sr-Cyrl-RS" dirty="0" smtClean="0">
              <a:latin typeface="Comic Sans MS" pitchFamily="66" charset="0"/>
            </a:endParaRPr>
          </a:p>
          <a:p>
            <a:pPr algn="ctr"/>
            <a:r>
              <a:rPr lang="sr-Cyrl-RS" dirty="0" smtClean="0">
                <a:latin typeface="Comic Sans MS" pitchFamily="66" charset="0"/>
              </a:rPr>
              <a:t>Припадају комплементарним туристичким вредностима.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3886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Еверглејдс у САД</a:t>
            </a:r>
            <a:endParaRPr lang="en-US" sz="1400" b="1" dirty="0"/>
          </a:p>
        </p:txBody>
      </p:sp>
      <p:pic>
        <p:nvPicPr>
          <p:cNvPr id="13" name="Picture 12" descr="http://media.magazinsana.rs/2016/06/gejzer-medvedja-225x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3886200"/>
            <a:ext cx="2362200" cy="28575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114800" y="3581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Сијаринска бања</a:t>
            </a:r>
            <a:endParaRPr lang="en-US" sz="1400" b="1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  <p:bldP spid="11" grpId="1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bs.twimg.com/media/CLAA5oxVAAAwM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194304"/>
            <a:ext cx="4876800" cy="35112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3200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u="sng" dirty="0" smtClean="0">
                <a:latin typeface="Comic Sans MS" pitchFamily="66" charset="0"/>
              </a:rPr>
              <a:t>Врела</a:t>
            </a:r>
            <a:r>
              <a:rPr lang="sr-Cyrl-RS" dirty="0" smtClean="0">
                <a:latin typeface="Comic Sans MS" pitchFamily="66" charset="0"/>
              </a:rPr>
              <a:t> су јаки крашки извори од којих одмах настаје река. Подморски извори се називају вруље.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484" name="Picture 4" descr="http://blog.dnevnik.hr/broduboci/slike/originals/vrulja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343400"/>
            <a:ext cx="3733800" cy="2354308"/>
          </a:xfrm>
          <a:prstGeom prst="rect">
            <a:avLst/>
          </a:prstGeom>
          <a:noFill/>
        </p:spPr>
      </p:pic>
      <p:pic>
        <p:nvPicPr>
          <p:cNvPr id="20486" name="Picture 6" descr="https://011now.files.wordpress.com/2014/02/2-terme-di-saturnia-tuscany-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4953000" cy="2971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7800" y="228600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Воде које садрже минимум 1 грам минералних  материја у литри називају се </a:t>
            </a:r>
            <a:r>
              <a:rPr lang="sr-Cyrl-RS" b="1" dirty="0" smtClean="0">
                <a:latin typeface="Comic Sans MS" pitchFamily="66" charset="0"/>
              </a:rPr>
              <a:t>минералне</a:t>
            </a:r>
            <a:r>
              <a:rPr lang="sr-Cyrl-RS" dirty="0" smtClean="0">
                <a:latin typeface="Comic Sans MS" pitchFamily="66" charset="0"/>
              </a:rPr>
              <a:t>, оне топлије од 20 степени Целзијуса </a:t>
            </a:r>
            <a:r>
              <a:rPr lang="sr-Cyrl-RS" b="1" dirty="0" smtClean="0">
                <a:latin typeface="Comic Sans MS" pitchFamily="66" charset="0"/>
              </a:rPr>
              <a:t>термалне</a:t>
            </a:r>
            <a:r>
              <a:rPr lang="sr-Cyrl-RS" dirty="0" smtClean="0">
                <a:latin typeface="Comic Sans MS" pitchFamily="66" charset="0"/>
              </a:rPr>
              <a:t>, а ако имају и једно и друго називају се </a:t>
            </a:r>
            <a:r>
              <a:rPr lang="sr-Cyrl-RS" b="1" u="sng" dirty="0" smtClean="0">
                <a:latin typeface="Comic Sans MS" pitchFamily="66" charset="0"/>
              </a:rPr>
              <a:t>термоминералне воде</a:t>
            </a:r>
            <a:r>
              <a:rPr lang="sr-Cyrl-RS" dirty="0" smtClean="0">
                <a:latin typeface="Comic Sans MS" pitchFamily="66" charset="0"/>
              </a:rPr>
              <a:t>. Њиховим уређењем настају бање или терме (Римљани).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myholidayguru.co.uk/wp-content/uploads/2016/03/Austria-spa-resort-thermal-pools-686x3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4620" y="152401"/>
            <a:ext cx="6167929" cy="304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19400" y="32004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Спа у Аустрији</a:t>
            </a:r>
            <a:endParaRPr lang="en-US" sz="1400" b="1" dirty="0"/>
          </a:p>
        </p:txBody>
      </p:sp>
      <p:pic>
        <p:nvPicPr>
          <p:cNvPr id="19462" name="Picture 6" descr="https://media-cdn.tripadvisor.com/media/photo-s/01/e4/6a/ac/l-albero-delle-ter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561" y="3276600"/>
            <a:ext cx="4624039" cy="34470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0" y="35814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Терме Чатеж, Словенији</a:t>
            </a:r>
            <a:endParaRPr lang="en-US" sz="1400" b="1" dirty="0"/>
          </a:p>
        </p:txBody>
      </p:sp>
      <p:pic>
        <p:nvPicPr>
          <p:cNvPr id="19464" name="Picture 8" descr="http://www.thermal.cz/files/hotel/thermal/04-spa-wellness/thermal-hotel-spa-treatments-07.jpg?h=520&amp;w=7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910940"/>
            <a:ext cx="4114800" cy="27788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35814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Карлове Вари, Чешка</a:t>
            </a:r>
            <a:endParaRPr lang="en-US" sz="1400" b="1" dirty="0"/>
          </a:p>
        </p:txBody>
      </p:sp>
      <p:pic>
        <p:nvPicPr>
          <p:cNvPr id="19466" name="Picture 10" descr="http://www.vrnjackabanja.co.rs/srpski/images/clanci/mostljubavi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2617556" cy="2743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2895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Врњачка бања, Србија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pload.wikimedia.org/wikipedia/commons/thumb/1/15/Franz_Josef_glacier.JPG/300px-Franz_Josef_glac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73018"/>
            <a:ext cx="3657600" cy="31516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35814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Ледник Франц-Јозеф, Нови Зеланд</a:t>
            </a:r>
            <a:endParaRPr lang="en-US" sz="1400" b="1" dirty="0"/>
          </a:p>
        </p:txBody>
      </p:sp>
      <p:pic>
        <p:nvPicPr>
          <p:cNvPr id="18436" name="Picture 4" descr="http://icebergquest.com/wp-content/gallery/icebergs/iceberg-ar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581400"/>
            <a:ext cx="5105399" cy="31726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67200" y="35814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Санта леда, Њуфаундленд, Канада  </a:t>
            </a:r>
            <a:endParaRPr lang="en-US" sz="1400" b="1" dirty="0"/>
          </a:p>
        </p:txBody>
      </p:sp>
      <p:pic>
        <p:nvPicPr>
          <p:cNvPr id="18440" name="Picture 8" descr="http://images.natureworldnews.com/data/images/full/7884/icebe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390" y="152400"/>
            <a:ext cx="5077538" cy="3276600"/>
          </a:xfrm>
          <a:prstGeom prst="rect">
            <a:avLst/>
          </a:prstGeom>
          <a:noFill/>
        </p:spPr>
      </p:pic>
      <p:pic>
        <p:nvPicPr>
          <p:cNvPr id="18444" name="Picture 12" descr="http://www.adaptabletravel.co.uk/media/images/curriculum_visits/tn_53637513238f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3657600" cy="3276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152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Ледник Алеч у Алпима, Швајцарска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1524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Ледени брегови уз обале Антарктика</a:t>
            </a:r>
            <a:endParaRPr lang="en-US" sz="1400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 Р А Ј</a:t>
            </a:r>
          </a:p>
          <a:p>
            <a:pPr algn="ctr"/>
            <a:endParaRPr lang="sr-Cyrl-RS" sz="4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sr-Cyrl-R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Хвала на пажњи</a:t>
            </a:r>
          </a:p>
          <a:p>
            <a:pPr algn="ctr"/>
            <a:endParaRPr lang="sr-Cyrl-RS" sz="4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sr-Cyrl-RS" sz="4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Аутор Гордана Васић</a:t>
            </a:r>
          </a:p>
          <a:p>
            <a:pPr algn="ctr"/>
            <a:endParaRPr lang="sr-Cyrl-RS" sz="4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sr-Cyrl-RS" sz="4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Октобар 2016.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275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26</cp:revision>
  <dcterms:created xsi:type="dcterms:W3CDTF">2006-08-16T00:00:00Z</dcterms:created>
  <dcterms:modified xsi:type="dcterms:W3CDTF">2020-08-13T09:23:25Z</dcterms:modified>
</cp:coreProperties>
</file>