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4806638876022849"/>
                  <c:y val="-5.578355507285732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Ваљани </a:t>
                    </a:r>
                    <a:r>
                      <a:rPr lang="sr-Cyrl-RS" dirty="0" smtClean="0"/>
                      <a:t>производи</a:t>
                    </a:r>
                    <a:r>
                      <a:rPr lang="en-US" dirty="0" smtClean="0"/>
                      <a:t> 1.104.446 $</a:t>
                    </a:r>
                    <a:endParaRPr lang="sr-Cyrl-RS" dirty="0"/>
                  </a:p>
                </c:rich>
              </c:tx>
              <c:showCatName val="1"/>
            </c:dLbl>
            <c:dLbl>
              <c:idx val="1"/>
              <c:layout>
                <c:manualLayout>
                  <c:x val="0.17740775050177551"/>
                  <c:y val="-0.1267173499864241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Бакар</a:t>
                    </a:r>
                    <a:r>
                      <a:rPr lang="en-US" dirty="0" smtClean="0"/>
                      <a:t> 422.141 $</a:t>
                    </a:r>
                    <a:endParaRPr lang="sr-Cyrl-RS" dirty="0"/>
                  </a:p>
                </c:rich>
              </c:tx>
              <c:showCatName val="1"/>
            </c:dLbl>
            <c:dLbl>
              <c:idx val="2"/>
              <c:layout>
                <c:manualLayout>
                  <c:x val="0.18796310020071019"/>
                  <c:y val="0.1069504027513802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Гуме за </a:t>
                    </a:r>
                    <a:r>
                      <a:rPr lang="sr-Cyrl-RS" dirty="0" smtClean="0"/>
                      <a:t>аутомобиле 261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695</a:t>
                    </a:r>
                    <a:r>
                      <a:rPr lang="en-US" dirty="0" smtClean="0"/>
                      <a:t> $</a:t>
                    </a:r>
                    <a:endParaRPr lang="sr-Cyrl-RS" dirty="0"/>
                  </a:p>
                </c:rich>
              </c:tx>
              <c:showCatName val="1"/>
            </c:dLbl>
            <c:dLbl>
              <c:idx val="3"/>
              <c:layout>
                <c:manualLayout>
                  <c:x val="0.13851814111471353"/>
                  <c:y val="0.15660127613358674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Алуминијум 255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579</a:t>
                    </a:r>
                    <a:r>
                      <a:rPr lang="en-US" dirty="0" smtClean="0"/>
                      <a:t> $</a:t>
                    </a:r>
                    <a:endParaRPr lang="sr-Cyrl-RS" dirty="0"/>
                  </a:p>
                </c:rich>
              </c:tx>
              <c:showCatName val="1"/>
            </c:dLbl>
            <c:showCatName val="1"/>
            <c:showLeaderLines val="1"/>
          </c:dLbls>
          <c:cat>
            <c:strRef>
              <c:f>Sheet1!$A$2:$A$5</c:f>
              <c:strCache>
                <c:ptCount val="4"/>
                <c:pt idx="0">
                  <c:v>Ваљани производи</c:v>
                </c:pt>
                <c:pt idx="1">
                  <c:v>Бакар</c:v>
                </c:pt>
                <c:pt idx="2">
                  <c:v>Гуме за аутомобиле</c:v>
                </c:pt>
                <c:pt idx="3">
                  <c:v>Алуминијум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1104446</c:v>
                </c:pt>
                <c:pt idx="1">
                  <c:v>422141</c:v>
                </c:pt>
                <c:pt idx="2">
                  <c:v>261695</c:v>
                </c:pt>
                <c:pt idx="3">
                  <c:v>255579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3095808430572684"/>
                  <c:y val="8.08980450719522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Сирова </a:t>
                    </a:r>
                    <a:r>
                      <a:rPr lang="sr-Cyrl-RS" dirty="0" smtClean="0"/>
                      <a:t>нафта          1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914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650</a:t>
                    </a:r>
                    <a:r>
                      <a:rPr lang="en-US" dirty="0" smtClean="0"/>
                      <a:t> $</a:t>
                    </a:r>
                    <a:endParaRPr lang="sr-Cyrl-RS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 dirty="0"/>
                      <a:t>Путнички </a:t>
                    </a:r>
                    <a:r>
                      <a:rPr lang="sr-Cyrl-RS" dirty="0" smtClean="0"/>
                      <a:t>аутомобили 952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620</a:t>
                    </a:r>
                    <a:r>
                      <a:rPr lang="en-US" dirty="0" smtClean="0"/>
                      <a:t> $</a:t>
                    </a:r>
                    <a:endParaRPr lang="sr-Cyrl-RS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Cyrl-RS" dirty="0"/>
                      <a:t>Природни </a:t>
                    </a:r>
                    <a:r>
                      <a:rPr lang="sr-Cyrl-RS" dirty="0" smtClean="0"/>
                      <a:t>гас </a:t>
                    </a:r>
                    <a:r>
                      <a:rPr lang="en-US" dirty="0" smtClean="0"/>
                      <a:t>  </a:t>
                    </a:r>
                    <a:r>
                      <a:rPr lang="sr-Cyrl-RS" dirty="0" smtClean="0"/>
                      <a:t>947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298</a:t>
                    </a:r>
                    <a:r>
                      <a:rPr lang="en-US" dirty="0" smtClean="0"/>
                      <a:t> $</a:t>
                    </a:r>
                    <a:endParaRPr lang="sr-Cyrl-RS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r-Cyrl-RS" dirty="0" smtClean="0"/>
                      <a:t>Разна уља             910</a:t>
                    </a:r>
                    <a:r>
                      <a:rPr lang="en-US" dirty="0" smtClean="0"/>
                      <a:t>.</a:t>
                    </a:r>
                    <a:r>
                      <a:rPr lang="sr-Cyrl-RS" dirty="0" smtClean="0"/>
                      <a:t>740</a:t>
                    </a:r>
                    <a:r>
                      <a:rPr lang="en-US" dirty="0" smtClean="0"/>
                      <a:t> $</a:t>
                    </a:r>
                    <a:endParaRPr lang="sr-Cyrl-RS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Sheet1!$A$2:$A$5</c:f>
              <c:strCache>
                <c:ptCount val="4"/>
                <c:pt idx="0">
                  <c:v>Сирова нафта</c:v>
                </c:pt>
                <c:pt idx="1">
                  <c:v>Путнички аутомобили</c:v>
                </c:pt>
                <c:pt idx="2">
                  <c:v>Природни гас</c:v>
                </c:pt>
                <c:pt idx="3">
                  <c:v>Разна уља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1914650</c:v>
                </c:pt>
                <c:pt idx="1">
                  <c:v>952620</c:v>
                </c:pt>
                <c:pt idx="2">
                  <c:v>947298</c:v>
                </c:pt>
                <c:pt idx="3">
                  <c:v>910740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ТРГОВИНА</a:t>
            </a:r>
            <a:endParaRPr lang="en-US" sz="1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6027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400" b="1" dirty="0" smtClean="0"/>
              <a:t>Гордана Васић</a:t>
            </a:r>
          </a:p>
          <a:p>
            <a:pPr algn="r"/>
            <a:r>
              <a:rPr lang="sr-Cyrl-RS" sz="2400" b="1" dirty="0" smtClean="0"/>
              <a:t>Април 2018.године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        Трговина је делатност терцијарног сектора  привреде која обухвата куповину и продају робе или размену добара.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 Трговина може бити:</a:t>
            </a:r>
          </a:p>
          <a:p>
            <a:pPr algn="just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RS" sz="2400" dirty="0" smtClean="0"/>
              <a:t>Унутрашња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Спољна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Експортна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Импортна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Транзитна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Реекспортна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Трговина на велико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Трговина на мало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9812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      - купопродаја унутар једне земље</a:t>
            </a:r>
          </a:p>
          <a:p>
            <a:pPr>
              <a:buFontTx/>
              <a:buChar char="-"/>
            </a:pPr>
            <a:r>
              <a:rPr lang="sr-Cyrl-RS" sz="2400" dirty="0" smtClean="0"/>
              <a:t> купопродаја између појединих земаља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- извоз производа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- увоз производа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- прелаз робе преко страних земаља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- извоз увезене робе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             - продаја предузећима ради даље продаје</a:t>
            </a:r>
          </a:p>
          <a:p>
            <a:r>
              <a:rPr lang="sr-Cyrl-RS" sz="2400" dirty="0" smtClean="0"/>
              <a:t> </a:t>
            </a:r>
            <a:r>
              <a:rPr lang="sr-Cyrl-RS" sz="2400" dirty="0" smtClean="0"/>
              <a:t>                - продаја робе потрошачима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181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Уколико је увоз производа већи од извоза онда се јавља </a:t>
            </a:r>
            <a:r>
              <a:rPr lang="sr-Cyrl-RS" sz="2400" b="1" u="sng" dirty="0" smtClean="0"/>
              <a:t>дефицит</a:t>
            </a:r>
            <a:r>
              <a:rPr lang="sr-Cyrl-RS" sz="2400" dirty="0" smtClean="0"/>
              <a:t>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5791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/>
              <a:t>Током 2017. године извоз из Србије је био 17 милијарди америчких долара, а увоз 22 милијарде. То је дало дефицит од 5 </a:t>
            </a:r>
            <a:r>
              <a:rPr lang="sr-Cyrl-RS" sz="2400" dirty="0" smtClean="0"/>
              <a:t>милијарди </a:t>
            </a:r>
            <a:r>
              <a:rPr lang="sr-Cyrl-RS" sz="2000" b="1" dirty="0" smtClean="0"/>
              <a:t>УСД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Извоз робе из Србије у прва два месеца 2018. године (јануар и фебруар) био је 2,9 милијарди УСД, а увоз 3,8 милијарди УСД.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Покривеност увоза извозом је око 76%.</a:t>
            </a:r>
            <a:endParaRPr lang="en-US" sz="2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-1143000" y="2590800"/>
          <a:ext cx="6477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2860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Извоз важнијих производа 2008.године</a:t>
            </a:r>
            <a:endParaRPr lang="en-US" sz="20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962400" y="2590800"/>
          <a:ext cx="6324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00600" y="2286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Увоз важнијих производа 2008. године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371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Највећи промет Србија има са ЕУ (Немачка, Италија, Француска) и земљама ЦЕФТА из региона.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7" grpId="0">
        <p:bldAsOne/>
      </p:bldGraphic>
      <p:bldP spid="8" grpId="0"/>
      <p:bldGraphic spid="9" grpId="0">
        <p:bldAsOne/>
      </p:bldGraphic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231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13</cp:revision>
  <dcterms:created xsi:type="dcterms:W3CDTF">2006-08-16T00:00:00Z</dcterms:created>
  <dcterms:modified xsi:type="dcterms:W3CDTF">2018-04-22T17:52:59Z</dcterms:modified>
</cp:coreProperties>
</file>