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731F-6F18-435C-8430-C4E92A5E279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03FF-721F-4FE9-9955-407021BFB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FEA3-EEEB-48D1-86EB-FD8224C3BF0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27BA-68EF-428A-A03E-C5B855F2F8D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5E26-430F-495D-8105-670D2BD78E53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E93-29DE-4F8A-9925-44C0BB8019F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BB29-A031-46BF-9FAC-57E515541DF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F35A-8A2B-485D-96F3-6AD8079A6914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D97B-9884-4A5D-A617-D533EC0FA1CC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E39-E83E-497B-A924-FD0E5AE848AF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1F5-FCF6-4304-AD16-BE2865ED653D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15C0-CC9B-4349-A90F-02E69B31C3DA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A6F2-102C-4C67-8F82-5CB9DDE6721C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494C-E7B2-42E3-B53A-C08706154B1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ЈЕЗЕРА СВЕТА КАО ТУРИСТИЧКЕ ВРЕДНОСТИ</a:t>
            </a:r>
            <a:endParaRPr lang="en-US" sz="10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stockphotos-471230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800600" cy="3149600"/>
          </a:xfrm>
          <a:prstGeom prst="rect">
            <a:avLst/>
          </a:prstGeom>
        </p:spPr>
      </p:pic>
      <p:pic>
        <p:nvPicPr>
          <p:cNvPr id="3" name="Picture 2" descr="Localizations-of-the-study-sites-in-the-Mazury-Lake-District-in-NE-Poland-Google-Ma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3505200"/>
            <a:ext cx="4800599" cy="3152327"/>
          </a:xfrm>
          <a:prstGeom prst="rect">
            <a:avLst/>
          </a:prstGeom>
        </p:spPr>
      </p:pic>
      <p:pic>
        <p:nvPicPr>
          <p:cNvPr id="4" name="Picture 3" descr="81X9wgyZMuL._SS50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4200"/>
            <a:ext cx="3695700" cy="3543300"/>
          </a:xfrm>
          <a:prstGeom prst="rect">
            <a:avLst/>
          </a:prstGeom>
        </p:spPr>
      </p:pic>
      <p:pic>
        <p:nvPicPr>
          <p:cNvPr id="5" name="Picture 4" descr="Finland-The-Land-of-a-Thousand-Lak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28600"/>
            <a:ext cx="37338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Мазурска језера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0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Финска језера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Охридско  језеро</a:t>
            </a:r>
          </a:p>
        </p:txBody>
      </p:sp>
      <p:pic>
        <p:nvPicPr>
          <p:cNvPr id="5" name="Picture 4" descr="excursion-lagos-plitv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9144000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6613" y="2895600"/>
            <a:ext cx="192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Плитвичка језера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Sibirya'nın incisi: Baykal Göl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ac743d0d6521062a4d2f6069b0521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940" y="0"/>
            <a:ext cx="5052060" cy="6858000"/>
          </a:xfrm>
          <a:prstGeom prst="rect">
            <a:avLst/>
          </a:prstGeom>
        </p:spPr>
      </p:pic>
      <p:pic>
        <p:nvPicPr>
          <p:cNvPr id="23556" name="Picture 4" descr="Lake Balaton Nr.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3810000" cy="3810001"/>
          </a:xfrm>
          <a:prstGeom prst="rect">
            <a:avLst/>
          </a:prstGeom>
          <a:noFill/>
        </p:spPr>
      </p:pic>
      <p:pic>
        <p:nvPicPr>
          <p:cNvPr id="8" name="Picture 7" descr="7ff5fadb10e0ad067fbbe0a5139812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3886200" cy="2644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4419600"/>
            <a:ext cx="17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RS" b="1" dirty="0" smtClean="0"/>
              <a:t>Језеро Балатон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7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  <p:pic>
        <p:nvPicPr>
          <p:cNvPr id="3" name="Picture 2" descr="a73171277696a22ec1ab4236c1a8b9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33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Бајкалско језеро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img_851760_1553732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1944" y="228600"/>
            <a:ext cx="4283456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Језера источне Африке имају велику туристичку привлачност: тропску климу, бујну флору и фауну као и атрактивне етносоцијалне  туристичке вредности домородачког становништва.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Укереве </a:t>
            </a:r>
          </a:p>
          <a:p>
            <a:pPr algn="ctr"/>
            <a:r>
              <a:rPr lang="sr-Cyrl-RS" b="1" dirty="0" smtClean="0"/>
              <a:t>језеро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Тангањика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Њаса </a:t>
            </a:r>
            <a:endParaRPr lang="en-US" b="1" dirty="0"/>
          </a:p>
        </p:txBody>
      </p:sp>
      <p:pic>
        <p:nvPicPr>
          <p:cNvPr id="7" name="Picture 6" descr="Lake-malawi-Af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4343400" cy="3268980"/>
          </a:xfrm>
          <a:prstGeom prst="rect">
            <a:avLst/>
          </a:prstGeom>
        </p:spPr>
      </p:pic>
      <p:pic>
        <p:nvPicPr>
          <p:cNvPr id="10" name="Picture 9" descr="blue-canoe-safari-camp-235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5028304"/>
            <a:ext cx="4953000" cy="1631576"/>
          </a:xfrm>
          <a:prstGeom prst="rect">
            <a:avLst/>
          </a:prstGeom>
        </p:spPr>
      </p:pic>
      <p:pic>
        <p:nvPicPr>
          <p:cNvPr id="11" name="Picture 10" descr="04-MIK4599-edite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029200"/>
            <a:ext cx="3726732" cy="164134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5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2020.</a:t>
            </a:r>
          </a:p>
          <a:p>
            <a:pPr algn="ctr"/>
            <a:endParaRPr lang="sr-Cyrl-RS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sr-Cyrl-RS" sz="3600" dirty="0" smtClean="0">
                <a:solidFill>
                  <a:schemeClr val="tx2">
                    <a:lumMod val="50000"/>
                  </a:schemeClr>
                </a:solidFill>
              </a:rPr>
              <a:t>Језера света представљају комплексне туристичке вредности са рекреативним, естетским и куриозитетним својствима, која уз бројне културно-историјске споменике, уређене обале и добар саобраћајно-географски положај могу постати значајна по  обиму туристичког промета и економској добити.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ВЕЛИКА АМЕРИЧКА ЈЕЗЕРА</a:t>
            </a:r>
            <a:endParaRPr lang="en-US" sz="2400" b="1" dirty="0"/>
          </a:p>
        </p:txBody>
      </p:sp>
      <p:sp>
        <p:nvSpPr>
          <p:cNvPr id="3074" name="AutoShape 2" descr="The Great Lakes region of North America showing the lakes, maj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290px-Location_of_the_Great_Lakes_in_North_Ame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33400"/>
            <a:ext cx="2762250" cy="2971800"/>
          </a:xfrm>
          <a:prstGeom prst="rect">
            <a:avLst/>
          </a:prstGeom>
        </p:spPr>
      </p:pic>
      <p:pic>
        <p:nvPicPr>
          <p:cNvPr id="6" name="Picture 5" descr="The-Great-Lakes-region-of-North-America-showing-the-lakes-major-cities-surrou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4600"/>
            <a:ext cx="5715000" cy="4124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72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Велика америчка језера чине јединствену туристичку регију у свету. То је највећи светски слатководни систем састављен од пет већих језера – Горње (Суперион), Мичиген, Хјурон, Ири и Онтарио. Због различите надморске висине језера отичу једна у друго, а затим реком Свети Лоренц у Атлантик.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9624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На обалама ових језера леже неки од највећих градова САД и Канаде: Чикаго, Детроит, Кливленд, Буфало на територији САД, и Торонто  на територији Канаде.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_Lakes_from_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7781" y="0"/>
            <a:ext cx="10425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bg1"/>
                </a:solidFill>
              </a:rPr>
              <a:t>Горње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895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Хјурон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724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Мичиген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800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Ири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3429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Онтарио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jagarini shutterstock_423244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87586"/>
            <a:ext cx="8534400" cy="5241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       Нијагарини водопади су високи 49 метара, канадски је широк 790 а амерички 304 метара. Сваке секунде се са њих сурвава 11.000 м3 воде.</a:t>
            </a:r>
            <a:endParaRPr lang="en-US" sz="2000" dirty="0"/>
          </a:p>
        </p:txBody>
      </p:sp>
      <p:pic>
        <p:nvPicPr>
          <p:cNvPr id="4" name="Picture 3" descr="Niagara_Falls_USA_Canada_from_Skylon_Tower_on_2002-05-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52400"/>
            <a:ext cx="4572009" cy="11430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Pretty_Chicago_Harbor_Illinois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953000" cy="2758388"/>
          </a:xfrm>
          <a:prstGeom prst="rect">
            <a:avLst/>
          </a:prstGeom>
        </p:spPr>
      </p:pic>
      <p:pic>
        <p:nvPicPr>
          <p:cNvPr id="3" name="Picture 2" descr="gettyimages-859451446-1551139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799"/>
            <a:ext cx="4953000" cy="3724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Чикаго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971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Детроит </a:t>
            </a:r>
            <a:endParaRPr lang="en-US" sz="1400" b="1" dirty="0"/>
          </a:p>
        </p:txBody>
      </p:sp>
      <p:pic>
        <p:nvPicPr>
          <p:cNvPr id="6" name="Picture 5" descr="1a13c1f898ba7828540089941d50f5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52400"/>
            <a:ext cx="3770878" cy="655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457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Торонто 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Остала важнија језера у свету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      </a:t>
            </a:r>
            <a:r>
              <a:rPr lang="sr-Cyrl-RS" sz="3600" dirty="0" smtClean="0">
                <a:solidFill>
                  <a:schemeClr val="tx2">
                    <a:lumMod val="50000"/>
                  </a:schemeClr>
                </a:solidFill>
              </a:rPr>
              <a:t>Осим великих америчких језера већим обимом туристичког промета и вредношћу хидроклиме истичу се језера у подгорини Алпа, Балатон у Мађарској, језера североисточне Пољске и јужне Финске, језеро Бајкал у Русији, и нека језера на Језерској висоравни Африке.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52401"/>
            <a:ext cx="4114799" cy="3048000"/>
          </a:xfrm>
          <a:prstGeom prst="rect">
            <a:avLst/>
          </a:prstGeom>
        </p:spPr>
      </p:pic>
      <p:pic>
        <p:nvPicPr>
          <p:cNvPr id="5" name="Picture 4" descr="lakeside-promenade-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64027"/>
            <a:ext cx="5029200" cy="3355848"/>
          </a:xfrm>
          <a:prstGeom prst="rect">
            <a:avLst/>
          </a:prstGeom>
        </p:spPr>
      </p:pic>
      <p:pic>
        <p:nvPicPr>
          <p:cNvPr id="6" name="Picture 5" descr="fc2262bdc1c6fc326b5b15c91dbb2096--boden-lake-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276600"/>
            <a:ext cx="3657600" cy="3371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04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Женевско језеро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429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Боденско језеро</a:t>
            </a:r>
            <a:endParaRPr lang="en-US" b="1" dirty="0"/>
          </a:p>
        </p:txBody>
      </p:sp>
      <p:pic>
        <p:nvPicPr>
          <p:cNvPr id="17410" name="Picture 2" descr="Ciriško jezero – Odmor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52400"/>
            <a:ext cx="4572000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00600" y="22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Циришко језеро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Mađore: Jedino jezero lepše od m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briss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715000" cy="2857500"/>
          </a:xfrm>
          <a:prstGeom prst="rect">
            <a:avLst/>
          </a:prstGeom>
        </p:spPr>
      </p:pic>
      <p:pic>
        <p:nvPicPr>
          <p:cNvPr id="4" name="Picture 3" descr="lagogardanew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124200"/>
            <a:ext cx="5719156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04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Мађоре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200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Гарда </a:t>
            </a:r>
            <a:endParaRPr lang="en-US" b="1" dirty="0"/>
          </a:p>
        </p:txBody>
      </p:sp>
      <p:pic>
        <p:nvPicPr>
          <p:cNvPr id="7" name="Picture 6" descr="bigstock-222957535-770x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6460" y="152400"/>
            <a:ext cx="29337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25146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Комо, Мађоре и Гарда су италијанска језера  која леже на контакту Алпа и Панске низије, алпске и медитеранске климе, са бујном вегетацијом.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30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Комо</a:t>
            </a:r>
            <a:endParaRPr lang="en-US" b="1" dirty="0"/>
          </a:p>
        </p:txBody>
      </p:sp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95800"/>
            <a:ext cx="2857500" cy="21717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328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43</cp:revision>
  <dcterms:created xsi:type="dcterms:W3CDTF">2006-08-16T00:00:00Z</dcterms:created>
  <dcterms:modified xsi:type="dcterms:W3CDTF">2020-08-13T06:51:05Z</dcterms:modified>
</cp:coreProperties>
</file>