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285" y="974090"/>
            <a:ext cx="830961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sr-Cyrl-RS" altLang="en-US" sz="9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ЈУЖНА ЕВРОПА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6" name="Picture 5" descr="southerneurope-relief-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" y="1643380"/>
            <a:ext cx="11768455" cy="50780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49960" y="3582035"/>
            <a:ext cx="2193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solidFill>
                  <a:schemeClr val="tx1"/>
                </a:solidFill>
              </a:rPr>
              <a:t>Пиринејско полуострво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234680" y="2846070"/>
            <a:ext cx="2944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/>
              <a:t>Балканско</a:t>
            </a:r>
          </a:p>
          <a:p>
            <a:pPr algn="ctr"/>
            <a:r>
              <a:rPr lang="sr-Cyrl-RS" altLang="en-US" sz="2400" b="1"/>
              <a:t>полуострво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148705" y="3336925"/>
            <a:ext cx="2223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/>
              <a:t>Апенинско </a:t>
            </a:r>
          </a:p>
          <a:p>
            <a:pPr algn="ctr"/>
            <a:r>
              <a:rPr lang="sr-Cyrl-RS" altLang="en-US" sz="2400" b="1"/>
              <a:t>полуострво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501765" y="5606415"/>
            <a:ext cx="366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solidFill>
                  <a:schemeClr val="tx2">
                    <a:lumMod val="50000"/>
                  </a:schemeClr>
                </a:solidFill>
              </a:rPr>
              <a:t>Средоземно море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486525" y="5146040"/>
            <a:ext cx="2146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>
                <a:solidFill>
                  <a:srgbClr val="C00000"/>
                </a:solidFill>
              </a:rPr>
              <a:t>Сицилија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121275" y="4210685"/>
            <a:ext cx="211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>
                <a:solidFill>
                  <a:srgbClr val="C00000"/>
                </a:solidFill>
              </a:rPr>
              <a:t>Сардинија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59680" y="3336925"/>
            <a:ext cx="1442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>
                <a:solidFill>
                  <a:srgbClr val="C00000"/>
                </a:solidFill>
              </a:rPr>
              <a:t>Корзика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875520" y="5606415"/>
            <a:ext cx="1717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solidFill>
                  <a:srgbClr val="C00000"/>
                </a:solidFill>
              </a:rPr>
              <a:t>Крит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0" y="438150"/>
            <a:ext cx="355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/>
              <a:t>ГЕОГРАФСКИ ПОЛОЖАЈ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403600" y="4025900"/>
            <a:ext cx="1717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>
                <a:solidFill>
                  <a:srgbClr val="C00000"/>
                </a:solidFill>
              </a:rPr>
              <a:t>Балеарска</a:t>
            </a:r>
          </a:p>
          <a:p>
            <a:pPr algn="ctr"/>
            <a:r>
              <a:rPr lang="sr-Cyrl-RS" altLang="en-US" sz="2400" b="1">
                <a:solidFill>
                  <a:srgbClr val="C00000"/>
                </a:solidFill>
              </a:rPr>
              <a:t>острва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487170" y="5289550"/>
            <a:ext cx="176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>
                <a:solidFill>
                  <a:schemeClr val="accent6">
                    <a:lumMod val="50000"/>
                  </a:schemeClr>
                </a:solidFill>
              </a:rPr>
              <a:t>Гибралтар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840085" y="3030855"/>
            <a:ext cx="1318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>
                <a:solidFill>
                  <a:schemeClr val="accent6">
                    <a:lumMod val="50000"/>
                  </a:schemeClr>
                </a:solidFill>
              </a:rPr>
              <a:t>Босфор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555365" y="13335"/>
            <a:ext cx="860361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- на југу Европе</a:t>
            </a:r>
          </a:p>
          <a:p>
            <a:r>
              <a:rPr lang="sr-Cyrl-RS" altLang="en-US" sz="2000"/>
              <a:t>- три велика полуострва - Пиринејско, Апенинско, Балканско</a:t>
            </a:r>
          </a:p>
          <a:p>
            <a:r>
              <a:rPr lang="sr-Cyrl-RS" altLang="en-US" sz="2000"/>
              <a:t>- већа острва Сицилија, Сардинија, Корзика, Крит и Балеарска острва</a:t>
            </a:r>
          </a:p>
          <a:p>
            <a:r>
              <a:rPr lang="sr-Cyrl-RS" altLang="en-US" sz="2000"/>
              <a:t>- од Африке је одваја Гибралтарски мореуз, а од Азије Босфорски мореуз</a:t>
            </a:r>
          </a:p>
          <a:p>
            <a:r>
              <a:rPr lang="sr-Cyrl-RS" altLang="en-US" sz="2000"/>
              <a:t>- Суецким каналом (изграђеним 1869. године) је спојено са Црвеним морем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6" name="Picture 5" descr="southerneurope-relief-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" y="1669415"/>
            <a:ext cx="11768455" cy="5052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467995"/>
            <a:ext cx="3343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/>
              <a:t>РЕЉЕФ ЈУЖНЕ ЕВРОПЕ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634105" y="39370"/>
            <a:ext cx="85267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- доминирају набране планине - Пиринеји, Апенини, Динариди, Пинд</a:t>
            </a:r>
          </a:p>
          <a:p>
            <a:r>
              <a:rPr lang="sr-Cyrl-RS" altLang="en-US" sz="2000"/>
              <a:t>- раседне планине у централним деловима Пиринејског и Балканског</a:t>
            </a:r>
          </a:p>
          <a:p>
            <a:r>
              <a:rPr lang="sr-Cyrl-RS" altLang="en-US" sz="2000"/>
              <a:t>  полуострва - Родопи, Рила, Пирин, Олимп</a:t>
            </a:r>
          </a:p>
          <a:p>
            <a:r>
              <a:rPr lang="sr-Cyrl-RS" altLang="en-US" sz="2000"/>
              <a:t>- вулкани - Етна, Везув, Стромболи, Вулкано и Санторини</a:t>
            </a:r>
          </a:p>
          <a:p>
            <a:r>
              <a:rPr lang="sr-Cyrl-RS" altLang="en-US" sz="2000"/>
              <a:t>- низије - Андалузија, Ломбардија, Солунска, Тесалија и Тракија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779395" y="3109595"/>
            <a:ext cx="149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/>
              <a:t>Пиринеји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342255" y="2201545"/>
            <a:ext cx="1475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/>
              <a:t>Алпи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749540" y="2791460"/>
            <a:ext cx="192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/>
              <a:t>Динариди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506845" y="3272790"/>
            <a:ext cx="141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/>
              <a:t>Апенини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53830" y="4236085"/>
            <a:ext cx="1428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/>
              <a:t>Пинд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535160" y="3366135"/>
            <a:ext cx="1367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rgbClr val="C00000"/>
                </a:solidFill>
              </a:rPr>
              <a:t>Родопи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593965" y="5198745"/>
            <a:ext cx="167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rgbClr val="7030A0"/>
                </a:solidFill>
              </a:rPr>
              <a:t>Етна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79590" y="3956050"/>
            <a:ext cx="1180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rgbClr val="7030A0"/>
                </a:solidFill>
              </a:rPr>
              <a:t>Везув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482580" y="5291455"/>
            <a:ext cx="963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rgbClr val="7030A0"/>
                </a:solidFill>
              </a:rPr>
              <a:t>Тера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586220" y="4553585"/>
            <a:ext cx="1567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>
                <a:solidFill>
                  <a:srgbClr val="7030A0"/>
                </a:solidFill>
              </a:rPr>
              <a:t>Стромболи</a:t>
            </a:r>
          </a:p>
          <a:p>
            <a:pPr algn="ctr"/>
            <a:r>
              <a:rPr lang="sr-Cyrl-RS" altLang="en-US" b="1">
                <a:solidFill>
                  <a:srgbClr val="7030A0"/>
                </a:solidFill>
              </a:rPr>
              <a:t>Вулкано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9271635" y="4018280"/>
            <a:ext cx="1443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rgbClr val="C00000"/>
                </a:solidFill>
              </a:rPr>
              <a:t>Олимп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93140" y="2971165"/>
            <a:ext cx="1583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>
                <a:solidFill>
                  <a:srgbClr val="C00000"/>
                </a:solidFill>
              </a:rPr>
              <a:t>Кантабријске</a:t>
            </a:r>
          </a:p>
          <a:p>
            <a:pPr algn="ctr"/>
            <a:r>
              <a:rPr lang="sr-Cyrl-RS" altLang="en-US" b="1">
                <a:solidFill>
                  <a:srgbClr val="C00000"/>
                </a:solidFill>
              </a:rPr>
              <a:t>планине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05355" y="3741420"/>
            <a:ext cx="1428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>
                <a:solidFill>
                  <a:srgbClr val="C00000"/>
                </a:solidFill>
              </a:rPr>
              <a:t>Иберијске</a:t>
            </a:r>
          </a:p>
          <a:p>
            <a:pPr algn="ctr"/>
            <a:r>
              <a:rPr lang="sr-Cyrl-RS" altLang="en-US" b="1">
                <a:solidFill>
                  <a:srgbClr val="C00000"/>
                </a:solidFill>
              </a:rPr>
              <a:t>планине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442720" y="3587750"/>
            <a:ext cx="1134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>
                <a:solidFill>
                  <a:schemeClr val="accent6">
                    <a:lumMod val="50000"/>
                  </a:schemeClr>
                </a:solidFill>
              </a:rPr>
              <a:t>Мезета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768205" y="2915920"/>
            <a:ext cx="149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/>
              <a:t>Балкан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3" name="Picture 2" descr="evropa_kli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" y="1314450"/>
            <a:ext cx="5499100" cy="5407025"/>
          </a:xfrm>
          <a:prstGeom prst="rect">
            <a:avLst/>
          </a:prstGeom>
        </p:spPr>
      </p:pic>
      <p:pic>
        <p:nvPicPr>
          <p:cNvPr id="4" name="Picture 3" descr="vegetation-zones-Euro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0" y="1314450"/>
            <a:ext cx="6301740" cy="54070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-15240" y="-39370"/>
            <a:ext cx="5655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/>
              <a:t>КЛИМА ЈУЖНЕ ЕВРОПЕ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59450" y="-39370"/>
            <a:ext cx="6402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/>
              <a:t>ВЕГЕТАЦИЈА ЈУЖНЕ ЕВРОПЕ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495300"/>
            <a:ext cx="5673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- средоземна, умерено-континентална, планинска</a:t>
            </a:r>
          </a:p>
          <a:p>
            <a:r>
              <a:rPr lang="sr-Cyrl-RS" altLang="en-US" sz="2000"/>
              <a:t>- утицај Медитерана, Сахаре и атлантског океана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59450" y="495300"/>
            <a:ext cx="6402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- црвеница и кречњаци, камењари</a:t>
            </a:r>
          </a:p>
          <a:p>
            <a:r>
              <a:rPr lang="sr-Cyrl-RS" altLang="en-US" sz="2000"/>
              <a:t>- макија, средоземне шуме, маслине,грожђе, јужно воће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3" name="Picture 2" descr="8e49c736c4c463b3dbda53a1f6c0537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1365250"/>
            <a:ext cx="6053455" cy="52990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53975" y="1079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/>
              <a:t>ВОДЕ ЈУЖНЕ ЕВРОПЕ</a:t>
            </a:r>
          </a:p>
        </p:txBody>
      </p:sp>
      <p:pic>
        <p:nvPicPr>
          <p:cNvPr id="5" name="Picture 4" descr="1200px-Ohrid_and_Prespa_lakes_topographic_map.sv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6285" y="166370"/>
            <a:ext cx="3681730" cy="3203575"/>
          </a:xfrm>
          <a:prstGeom prst="rect">
            <a:avLst/>
          </a:prstGeom>
        </p:spPr>
      </p:pic>
      <p:pic>
        <p:nvPicPr>
          <p:cNvPr id="6" name="Picture 5" descr="Map-of-Skadar-Lake-showing-sampling-localities-of-Karucia-sublacustrina-sp-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285" y="3418205"/>
            <a:ext cx="3681730" cy="33032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021965" y="57785"/>
            <a:ext cx="55118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altLang="en-US" sz="2000"/>
              <a:t>   - </a:t>
            </a:r>
            <a:r>
              <a:rPr lang="sr-Cyrl-RS" altLang="en-US" sz="2000" b="1" u="sng"/>
              <a:t>реке  </a:t>
            </a:r>
            <a:r>
              <a:rPr lang="sr-Cyrl-RS" altLang="en-US" sz="2000"/>
              <a:t>Ебро, Дуро, Тахо, Гвадалкивир на</a:t>
            </a:r>
          </a:p>
          <a:p>
            <a:pPr algn="just"/>
            <a:r>
              <a:rPr lang="sr-Cyrl-RS" altLang="en-US" sz="2000"/>
              <a:t>  Пиринејском, По, Арно и Тибар на Апенинском</a:t>
            </a:r>
          </a:p>
          <a:p>
            <a:pPr algn="just"/>
            <a:r>
              <a:rPr lang="sr-Cyrl-RS" altLang="en-US" sz="2000"/>
              <a:t>  Вардар, Струма, Марица, Велика Морава на</a:t>
            </a:r>
          </a:p>
          <a:p>
            <a:pPr algn="just"/>
            <a:r>
              <a:rPr lang="sr-Cyrl-RS" altLang="en-US" sz="2000"/>
              <a:t>                                                             Балканском</a:t>
            </a:r>
          </a:p>
          <a:p>
            <a:pPr algn="just"/>
            <a:r>
              <a:rPr lang="sr-Cyrl-RS" altLang="en-US" sz="2000"/>
              <a:t>                                                             полуострву.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165850" y="1782445"/>
            <a:ext cx="22212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000" b="1" u="sng"/>
              <a:t>Језера</a:t>
            </a:r>
            <a:r>
              <a:rPr lang="sr-Cyrl-RS" altLang="en-US" sz="2000"/>
              <a:t>:</a:t>
            </a:r>
          </a:p>
          <a:p>
            <a:pPr algn="ctr"/>
            <a:r>
              <a:rPr lang="sr-Cyrl-RS" altLang="en-US" sz="2000"/>
              <a:t>Скадарско, Охридско, Преспанско, Дорјанско, Комо, Мађоре, Гарда у италијанским Алпима.</a:t>
            </a:r>
          </a:p>
        </p:txBody>
      </p:sp>
      <p:pic>
        <p:nvPicPr>
          <p:cNvPr id="9" name="Picture 8" descr="jezero-kom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40" y="4643120"/>
            <a:ext cx="2021205" cy="202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480" y="57785"/>
            <a:ext cx="4860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400" b="1"/>
              <a:t>ДРУШТВЕНЕ ОДЛИКЕ</a:t>
            </a:r>
          </a:p>
        </p:txBody>
      </p:sp>
      <p:pic>
        <p:nvPicPr>
          <p:cNvPr id="4" name="Picture 3" descr="europeans-national-clothes-southern-europe-europeans-national-clothes-southern-europe-set-cartoon-characters-122452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05" y="177165"/>
            <a:ext cx="7099300" cy="4445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0" y="486907"/>
            <a:ext cx="4876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000" dirty="0"/>
              <a:t>- </a:t>
            </a:r>
            <a:r>
              <a:rPr lang="sr-Cyrl-RS" altLang="en-US" sz="2000" dirty="0"/>
              <a:t>старе цивилизације - Рим, Стара Грчка</a:t>
            </a:r>
          </a:p>
          <a:p>
            <a:r>
              <a:rPr lang="sr-Cyrl-RS" altLang="en-US" sz="2000" dirty="0"/>
              <a:t>- поморска регија - Васко да Гама, Колумбо, </a:t>
            </a:r>
          </a:p>
          <a:p>
            <a:r>
              <a:rPr lang="sr-Cyrl-RS" altLang="en-US" sz="2000" dirty="0"/>
              <a:t>  Магелан, Бартоломео Дијас</a:t>
            </a:r>
          </a:p>
          <a:p>
            <a:r>
              <a:rPr lang="sr-Cyrl-RS" altLang="en-US" sz="2000" dirty="0"/>
              <a:t>- хуманизам и ренесанса </a:t>
            </a:r>
          </a:p>
        </p:txBody>
      </p:sp>
      <p:pic>
        <p:nvPicPr>
          <p:cNvPr id="3074" name="Picture 2" descr="https://upload.wikimedia.org/wikipedia/commons/8/85/Europe_in_languages%2C_without_bord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47570"/>
            <a:ext cx="4645025" cy="4510405"/>
          </a:xfrm>
          <a:prstGeom prst="rect">
            <a:avLst/>
          </a:prstGeom>
          <a:noFill/>
        </p:spPr>
      </p:pic>
      <p:sp>
        <p:nvSpPr>
          <p:cNvPr id="6" name="Text Box 5"/>
          <p:cNvSpPr txBox="1"/>
          <p:nvPr/>
        </p:nvSpPr>
        <p:spPr>
          <a:xfrm>
            <a:off x="4907280" y="4717415"/>
            <a:ext cx="71285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/>
              <a:t>- емигрантско подручје</a:t>
            </a:r>
          </a:p>
          <a:p>
            <a:r>
              <a:rPr lang="sr-Cyrl-RS" altLang="en-US" sz="2000"/>
              <a:t>- Романи, Словени, мале групе - Баски, Албанци, Грци</a:t>
            </a:r>
          </a:p>
          <a:p>
            <a:r>
              <a:rPr lang="sr-Cyrl-RS" altLang="en-US" sz="2000"/>
              <a:t>- неравномерна густина насељености</a:t>
            </a:r>
          </a:p>
          <a:p>
            <a:r>
              <a:rPr lang="sr-Cyrl-RS" altLang="en-US" sz="2000"/>
              <a:t>- природно богатство - риба, боксит, мермер (Караре, Италија)</a:t>
            </a:r>
          </a:p>
          <a:p>
            <a:r>
              <a:rPr lang="sr-Cyrl-RS" altLang="en-US" sz="2000"/>
              <a:t>- привреда - туризам, пољопривреда, прерађивачка индустрија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31432" y="448945"/>
            <a:ext cx="30283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sr-Cyrl-RS" altLang="en-US" sz="2400" b="1">
                <a:sym typeface="+mn-ea"/>
              </a:rPr>
              <a:t>ПОЛИТИЧКА ПОДЕЛА</a:t>
            </a:r>
          </a:p>
        </p:txBody>
      </p:sp>
      <p:pic>
        <p:nvPicPr>
          <p:cNvPr id="7" name="Picture 6" descr="južna evro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15" y="1497965"/>
            <a:ext cx="12301855" cy="536321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260725" y="90805"/>
            <a:ext cx="8961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000"/>
              <a:t>- 1</a:t>
            </a:r>
            <a:r>
              <a:rPr lang="sr-Cyrl-RS" altLang="sr-Latn-RS" sz="2000"/>
              <a:t>7</a:t>
            </a:r>
            <a:r>
              <a:rPr lang="sr-Latn-RS" altLang="en-US" sz="2000"/>
              <a:t> </a:t>
            </a:r>
            <a:r>
              <a:rPr lang="sr-Cyrl-RS" altLang="en-US" sz="2000"/>
              <a:t>држава, на Пиринејском и Апенинском полуострву по три, на </a:t>
            </a:r>
          </a:p>
          <a:p>
            <a:r>
              <a:rPr lang="sr-Cyrl-RS" altLang="en-US" sz="2000"/>
              <a:t>  </a:t>
            </a:r>
            <a:r>
              <a:rPr lang="sr-Cyrl-RS" altLang="en-US" sz="2000">
                <a:sym typeface="+mn-ea"/>
              </a:rPr>
              <a:t>Балканском полуострву је девет земаља, плус Малта у Средоземљу и</a:t>
            </a:r>
          </a:p>
          <a:p>
            <a:r>
              <a:rPr lang="sr-Cyrl-RS" altLang="en-US" sz="2000">
                <a:sym typeface="+mn-ea"/>
              </a:rPr>
              <a:t>  Кнежевина Монако уз границу Италије и Француске </a:t>
            </a:r>
            <a:endParaRPr lang="sr-Cyrl-RS" altLang="en-US" sz="2000"/>
          </a:p>
          <a:p>
            <a:r>
              <a:rPr lang="sr-Cyrl-RS" altLang="en-US" sz="2000"/>
              <a:t>- 13 држава су републике, 4 су монархије (Шпанија, Андора, Монако, Ватикан)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910715" y="3599815"/>
            <a:ext cx="2127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Шпанија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54940" y="3461385"/>
            <a:ext cx="1444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Португалија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910705" y="1597660"/>
            <a:ext cx="1475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Словенија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827645" y="1861185"/>
            <a:ext cx="1381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Хрватска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591175" y="2125345"/>
            <a:ext cx="1320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/>
              <a:t>Италија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138160" y="2389505"/>
            <a:ext cx="838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БиХ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023350" y="2296160"/>
            <a:ext cx="102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/>
              <a:t>Србија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650605" y="2995295"/>
            <a:ext cx="107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Црна</a:t>
            </a:r>
          </a:p>
          <a:p>
            <a:r>
              <a:rPr lang="sr-Cyrl-RS" altLang="en-US"/>
              <a:t>Гора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81285" y="2622550"/>
            <a:ext cx="1320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Бугарска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380220" y="3461385"/>
            <a:ext cx="1444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Македонија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551670" y="4470400"/>
            <a:ext cx="1210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Грчка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619490" y="3849370"/>
            <a:ext cx="2392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Албанија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000625" y="2757805"/>
            <a:ext cx="116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Монако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230245" y="3243580"/>
            <a:ext cx="156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Андора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390640" y="2480945"/>
            <a:ext cx="1522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/>
              <a:t>Сан</a:t>
            </a:r>
          </a:p>
          <a:p>
            <a:pPr algn="ctr"/>
            <a:r>
              <a:rPr lang="sr-Cyrl-RS" altLang="en-US"/>
              <a:t>Марино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786880" y="3601085"/>
            <a:ext cx="119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Ватикан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780655" y="6350000"/>
            <a:ext cx="1584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/>
              <a:t>Малта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Rectangle 2"/>
          <p:cNvSpPr/>
          <p:nvPr/>
        </p:nvSpPr>
        <p:spPr>
          <a:xfrm>
            <a:off x="983933" y="33655"/>
            <a:ext cx="10222865" cy="61239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sr-Cyrl-RS" altLang="en-US" sz="9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ХВАЛА НА ПАЖЊИ</a:t>
            </a:r>
          </a:p>
          <a:p>
            <a:pPr algn="ctr"/>
            <a:endParaRPr lang="sr-Cyrl-RS" altLang="en-US" sz="9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sr-Cyrl-RS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Септембар</a:t>
            </a:r>
          </a:p>
          <a:p>
            <a:pPr algn="ctr"/>
            <a:r>
              <a:rPr lang="sr-Cyrl-RS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2020. године</a:t>
            </a:r>
          </a:p>
          <a:p>
            <a:pPr algn="ctr"/>
            <a:endParaRPr lang="sr-Cyrl-RS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sr-Cyrl-RS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Аутор</a:t>
            </a:r>
          </a:p>
          <a:p>
            <a:pPr algn="ctr"/>
            <a:r>
              <a:rPr lang="sr-Cyrl-RS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Гордана Васић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415</Words>
  <Application>WPS Presentation</Application>
  <PresentationFormat>Custom</PresentationFormat>
  <Paragraphs>108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tamara99</cp:lastModifiedBy>
  <cp:revision>4</cp:revision>
  <dcterms:created xsi:type="dcterms:W3CDTF">2020-09-13T12:05:00Z</dcterms:created>
  <dcterms:modified xsi:type="dcterms:W3CDTF">2020-09-19T05:41:06Z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