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1" r:id="rId6"/>
    <p:sldId id="260" r:id="rId7"/>
    <p:sldId id="263" r:id="rId8"/>
    <p:sldId id="264" r:id="rId9"/>
    <p:sldId id="262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D8FE49-8465-4C76-9ED4-DA09D2EC3FC9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E07CFD-25D5-4112-9F9F-A375581BF0E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D0CA7-7657-4BEC-9B5B-95DDBC694FC1}" type="datetime1">
              <a:rPr lang="en-US" smtClean="0"/>
              <a:t>8/13/2020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Гордана Васић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26A8D-8913-46CA-8C17-F88E230EDD72}" type="datetime1">
              <a:rPr lang="en-US" smtClean="0"/>
              <a:t>8/13/2020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Гордана Васић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725F1-9163-40A3-9B40-C037F4F004D8}" type="datetime1">
              <a:rPr lang="en-US" smtClean="0"/>
              <a:t>8/13/2020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Гордана Васић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E03E4-C65B-4030-B7B3-DFEA1CCB9EC9}" type="datetime1">
              <a:rPr lang="en-US" smtClean="0"/>
              <a:t>8/13/2020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Гордана Васић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B2165-F93A-489C-9261-83CF42438492}" type="datetime1">
              <a:rPr lang="en-US" smtClean="0"/>
              <a:t>8/13/2020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Гордана Васић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DF3C2-51F5-4E4A-97CF-FAE434547056}" type="datetime1">
              <a:rPr lang="en-US" smtClean="0"/>
              <a:t>8/13/2020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Гордана Васић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224C0-14F8-4DE4-AB58-B7747B29CE46}" type="datetime1">
              <a:rPr lang="en-US" smtClean="0"/>
              <a:t>8/13/2020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Гордана Васић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3A913-A685-481A-9E23-FC2A0B15D116}" type="datetime1">
              <a:rPr lang="en-US" smtClean="0"/>
              <a:t>8/13/2020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Гордана Васић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90439-6128-4DFA-8881-8AC705C4D503}" type="datetime1">
              <a:rPr lang="en-US" smtClean="0"/>
              <a:t>8/13/2020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Гордана Васић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9C938-AC6D-4CC3-820B-1624E3F5E521}" type="datetime1">
              <a:rPr lang="en-US" smtClean="0"/>
              <a:t>8/13/2020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Гордана Васић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752F6-6CE2-459E-AA8F-6723BBA28A10}" type="datetime1">
              <a:rPr lang="en-US" smtClean="0"/>
              <a:t>8/13/2020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Гордана Васић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  <a:alpha val="7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CAB29C-0E6A-4758-800A-0C58807BCC8D}" type="datetime1">
              <a:rPr lang="en-US" smtClean="0"/>
              <a:t>8/13/2020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sr-Cyrl-RS" smtClean="0"/>
              <a:t>Гордана Васић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762000"/>
            <a:ext cx="91440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130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ПРИМОРЈЕ </a:t>
            </a:r>
          </a:p>
          <a:p>
            <a:pPr algn="ctr"/>
            <a:r>
              <a:rPr lang="sr-Cyrl-RS" sz="130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ИТАЛИЈЕ</a:t>
            </a:r>
            <a:endParaRPr lang="en-US" sz="13000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781800" y="6172200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r-Cyrl-RS" b="1" dirty="0" smtClean="0">
                <a:solidFill>
                  <a:schemeClr val="accent4">
                    <a:lumMod val="50000"/>
                  </a:schemeClr>
                </a:solidFill>
              </a:rPr>
              <a:t>Гордана Васић</a:t>
            </a:r>
          </a:p>
          <a:p>
            <a:pPr algn="r"/>
            <a:r>
              <a:rPr lang="sr-Cyrl-RS" dirty="0" smtClean="0">
                <a:solidFill>
                  <a:schemeClr val="accent4">
                    <a:lumMod val="50000"/>
                  </a:schemeClr>
                </a:solidFill>
              </a:rPr>
              <a:t>јануар 2020.године</a:t>
            </a:r>
            <a:endParaRPr lang="en-US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Гордана Васић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RS" sz="2200" dirty="0" smtClean="0"/>
              <a:t>     Италија је држава Јужне Европе која заузима централни део Средоземља и излази на пет мора – Лигуријско, Тиренско, Јонско, Средоземно и Јадранско. </a:t>
            </a:r>
            <a:endParaRPr lang="en-US" sz="2200" dirty="0"/>
          </a:p>
        </p:txBody>
      </p:sp>
      <p:pic>
        <p:nvPicPr>
          <p:cNvPr id="2" name="Picture 2" descr="Резултат слика за italy ma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143000"/>
            <a:ext cx="7772400" cy="55626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971800" y="3505200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1400" b="1" dirty="0" smtClean="0"/>
              <a:t>Лигуријско море</a:t>
            </a:r>
            <a:endParaRPr lang="en-US" sz="1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038600" y="4495800"/>
            <a:ext cx="129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1400" b="1" dirty="0" smtClean="0"/>
              <a:t>Тиренско море</a:t>
            </a:r>
            <a:endParaRPr lang="en-US" sz="1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286000" y="5257800"/>
            <a:ext cx="2667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1400" b="1" dirty="0" smtClean="0"/>
              <a:t>Средоземно море</a:t>
            </a:r>
            <a:endParaRPr lang="en-US" sz="1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486400" y="4953000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1400" b="1" dirty="0" smtClean="0"/>
              <a:t>Јонско </a:t>
            </a:r>
          </a:p>
          <a:p>
            <a:pPr algn="ctr"/>
            <a:r>
              <a:rPr lang="sr-Cyrl-RS" sz="1400" b="1" dirty="0" smtClean="0"/>
              <a:t>море</a:t>
            </a:r>
            <a:endParaRPr lang="en-US" sz="1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724400" y="3733800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1400" b="1" dirty="0" smtClean="0"/>
              <a:t>Јадранско</a:t>
            </a:r>
          </a:p>
          <a:p>
            <a:pPr algn="ctr"/>
            <a:r>
              <a:rPr lang="sr-Cyrl-RS" sz="1400" b="1" dirty="0" smtClean="0"/>
              <a:t>море</a:t>
            </a:r>
            <a:endParaRPr lang="en-US" sz="1400" b="1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Гордана Васић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464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3200" b="1" dirty="0" smtClean="0"/>
              <a:t>Лигуријско приморје</a:t>
            </a:r>
            <a:endParaRPr lang="en-US" sz="3200" b="1" dirty="0"/>
          </a:p>
        </p:txBody>
      </p:sp>
      <p:pic>
        <p:nvPicPr>
          <p:cNvPr id="3074" name="Picture 2" descr="Сродна слик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200" y="152400"/>
            <a:ext cx="4343400" cy="260604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0" y="609600"/>
            <a:ext cx="4648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RS" sz="2200" dirty="0" smtClean="0"/>
              <a:t>се простире око Ђеновског залива, а чине је Ривијера Поненте и Ривијера Леванте које раздваја Ђенова.</a:t>
            </a:r>
            <a:endParaRPr lang="en-US" sz="2200" dirty="0"/>
          </a:p>
        </p:txBody>
      </p:sp>
      <p:pic>
        <p:nvPicPr>
          <p:cNvPr id="3078" name="Picture 6" descr="Резултат слика за italy imperi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752600"/>
            <a:ext cx="4648200" cy="2772027"/>
          </a:xfrm>
          <a:prstGeom prst="rect">
            <a:avLst/>
          </a:prstGeom>
          <a:noFill/>
        </p:spPr>
      </p:pic>
      <p:pic>
        <p:nvPicPr>
          <p:cNvPr id="3080" name="Picture 8" descr="Резултат слика за italy san rem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495800"/>
            <a:ext cx="9144000" cy="23622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648200" y="2743200"/>
            <a:ext cx="44958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RS" sz="2200" dirty="0" smtClean="0"/>
              <a:t>     </a:t>
            </a:r>
            <a:r>
              <a:rPr lang="sr-Cyrl-RS" sz="2200" u="sng" dirty="0" smtClean="0"/>
              <a:t>Ривијера Поненте</a:t>
            </a:r>
            <a:r>
              <a:rPr lang="sr-Cyrl-RS" sz="2200" dirty="0" smtClean="0"/>
              <a:t> је слабо разуђена са квалитетним пешчаним плажама и бујном вегетацијом. Главни туристички центри су Сан Ремо и Империја (“Обала цвећа”). </a:t>
            </a:r>
            <a:endParaRPr lang="en-US" sz="2200" dirty="0"/>
          </a:p>
        </p:txBody>
      </p:sp>
      <p:sp>
        <p:nvSpPr>
          <p:cNvPr id="9" name="TextBox 8"/>
          <p:cNvSpPr txBox="1"/>
          <p:nvPr/>
        </p:nvSpPr>
        <p:spPr>
          <a:xfrm>
            <a:off x="609600" y="1828800"/>
            <a:ext cx="1752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400" b="1" dirty="0" smtClean="0"/>
              <a:t>Империја</a:t>
            </a:r>
            <a:endParaRPr lang="en-US" sz="1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819400" y="6553200"/>
            <a:ext cx="2209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400" b="1" dirty="0" smtClean="0"/>
              <a:t>Сан Ремо</a:t>
            </a:r>
            <a:endParaRPr lang="en-US" sz="1400" b="1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Гордана Васић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495800" y="152400"/>
            <a:ext cx="4495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RS" sz="2200" dirty="0" smtClean="0"/>
              <a:t>     </a:t>
            </a:r>
            <a:r>
              <a:rPr lang="sr-Cyrl-RS" sz="2200" u="sng" dirty="0" smtClean="0"/>
              <a:t>Ривијера Леванте</a:t>
            </a:r>
            <a:r>
              <a:rPr lang="sr-Cyrl-RS" sz="2200" dirty="0" smtClean="0"/>
              <a:t> се наставља од Ђенове ка југу. Главни туристички центри су Портофино, Санта Маргерита Сестри и Рапало.</a:t>
            </a:r>
            <a:endParaRPr lang="en-US" sz="2200" dirty="0"/>
          </a:p>
        </p:txBody>
      </p:sp>
      <p:pic>
        <p:nvPicPr>
          <p:cNvPr id="2050" name="Picture 2" descr="Резултат слика за italy portofin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0"/>
            <a:ext cx="4267200" cy="3556000"/>
          </a:xfrm>
          <a:prstGeom prst="rect">
            <a:avLst/>
          </a:prstGeom>
          <a:noFill/>
        </p:spPr>
      </p:pic>
      <p:pic>
        <p:nvPicPr>
          <p:cNvPr id="2052" name="Picture 4" descr="Резултат слика за italy rapall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399" y="3810000"/>
            <a:ext cx="5164667" cy="290512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343400" y="3429000"/>
            <a:ext cx="1219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400" b="1" dirty="0" smtClean="0"/>
              <a:t>Портофино </a:t>
            </a:r>
            <a:endParaRPr lang="en-US" sz="1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28600" y="3962400"/>
            <a:ext cx="2133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600" b="1" dirty="0" smtClean="0"/>
              <a:t>Рапало</a:t>
            </a:r>
            <a:endParaRPr lang="en-US" sz="1600" b="1" dirty="0"/>
          </a:p>
        </p:txBody>
      </p:sp>
      <p:pic>
        <p:nvPicPr>
          <p:cNvPr id="2056" name="Picture 8" descr="Резултат слика за italy santa margherit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62600" y="1554866"/>
            <a:ext cx="3390900" cy="5150734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4191000" y="1828800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r-Cyrl-RS" sz="1400" b="1" dirty="0" smtClean="0"/>
              <a:t>Санта Маргерита</a:t>
            </a:r>
            <a:endParaRPr lang="en-US" sz="1400" b="1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Гордана Васић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533400"/>
            <a:ext cx="48768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RS" sz="2200" dirty="0" smtClean="0"/>
              <a:t>     </a:t>
            </a:r>
            <a:r>
              <a:rPr lang="sr-Cyrl-RS" sz="2200" u="sng" dirty="0" smtClean="0"/>
              <a:t>Ривијера Версилија</a:t>
            </a:r>
            <a:r>
              <a:rPr lang="sr-Cyrl-RS" sz="2200" dirty="0" smtClean="0"/>
              <a:t> се наставља на Ривијеру Леванте и обухвата обалу Италије све до Тиренског приморја на југу. Главно туристичко место је Виаређо, а последњих година светску славу је стекло и Ћинкве Тере (“Пет земаља”) са местима Монтеросо ал Маре,  Вернаца, Манарола, Корниља и Риомађоре. </a:t>
            </a:r>
            <a:endParaRPr lang="en-US" sz="2200" dirty="0"/>
          </a:p>
        </p:txBody>
      </p:sp>
      <p:pic>
        <p:nvPicPr>
          <p:cNvPr id="18436" name="Picture 4" descr="Резултат слика за riviera versili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1414" y="152401"/>
            <a:ext cx="3672086" cy="3962400"/>
          </a:xfrm>
          <a:prstGeom prst="rect">
            <a:avLst/>
          </a:prstGeom>
          <a:noFill/>
        </p:spPr>
      </p:pic>
      <p:pic>
        <p:nvPicPr>
          <p:cNvPr id="18440" name="Picture 8" descr="Резултат слика за riviera versili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3186" y="4179492"/>
            <a:ext cx="8818414" cy="2526108"/>
          </a:xfrm>
          <a:prstGeom prst="rect">
            <a:avLst/>
          </a:prstGeom>
          <a:noFill/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Гордана Васић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601980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RS" sz="2200" dirty="0" smtClean="0"/>
              <a:t>     </a:t>
            </a:r>
            <a:r>
              <a:rPr lang="sr-Cyrl-RS" sz="2200" u="sng" dirty="0" smtClean="0"/>
              <a:t>Тиренско приморје</a:t>
            </a:r>
            <a:r>
              <a:rPr lang="sr-Cyrl-RS" sz="2200" dirty="0" smtClean="0"/>
              <a:t> обухвата провинције Умбрија, Лацио и Кампанија са туристичким местима Чивитавекија, Остија, Анцио, Тераћина, Напуљ, Соренто и Салерно. Овом приморју припадају и Рим и острво Капри, посебну драж регији дају и вулканске појаве – Везув, многи термоминерални извори....</a:t>
            </a:r>
            <a:endParaRPr lang="en-US" sz="2200" dirty="0"/>
          </a:p>
        </p:txBody>
      </p:sp>
      <p:pic>
        <p:nvPicPr>
          <p:cNvPr id="1026" name="Picture 2" descr="Резултат слика за tirreno ital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9800" y="152400"/>
            <a:ext cx="3010908" cy="3470320"/>
          </a:xfrm>
          <a:prstGeom prst="rect">
            <a:avLst/>
          </a:prstGeom>
          <a:noFill/>
        </p:spPr>
      </p:pic>
      <p:pic>
        <p:nvPicPr>
          <p:cNvPr id="1028" name="Picture 4" descr="Резултат слика за naples ital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5200" y="3657600"/>
            <a:ext cx="5486400" cy="309553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648200" y="3810000"/>
            <a:ext cx="137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1400" b="1" dirty="0" smtClean="0"/>
              <a:t>Напуљ</a:t>
            </a:r>
            <a:endParaRPr lang="en-US" sz="1400" b="1" dirty="0"/>
          </a:p>
        </p:txBody>
      </p:sp>
      <p:pic>
        <p:nvPicPr>
          <p:cNvPr id="1030" name="Picture 6" descr="Резултат слика за capri ital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2628835"/>
            <a:ext cx="3200400" cy="4117145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752600" y="2667000"/>
            <a:ext cx="16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r-Cyrl-RS" sz="1400" b="1" dirty="0" smtClean="0"/>
              <a:t>Острво Капри</a:t>
            </a:r>
            <a:endParaRPr lang="en-US" sz="1400" b="1" dirty="0"/>
          </a:p>
        </p:txBody>
      </p:sp>
      <p:pic>
        <p:nvPicPr>
          <p:cNvPr id="1032" name="Picture 8" descr="Сродна слика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05200" y="2133600"/>
            <a:ext cx="2422593" cy="1447800"/>
          </a:xfrm>
          <a:prstGeom prst="rect">
            <a:avLst/>
          </a:prstGeom>
          <a:noFill/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Гордана Васић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14800" y="3048000"/>
            <a:ext cx="50292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RS" sz="2200" dirty="0" smtClean="0"/>
              <a:t>     </a:t>
            </a:r>
            <a:r>
              <a:rPr lang="sr-Cyrl-RS" sz="2200" u="sng" dirty="0" smtClean="0"/>
              <a:t>Јужна Италија</a:t>
            </a:r>
            <a:r>
              <a:rPr lang="sr-Cyrl-RS" sz="2200" dirty="0" smtClean="0"/>
              <a:t> се одликује  правом средоземном климом, топлим морем и недовољно активираним и познатим, али прелепим плажама. Главни туристички центри су Ређо, Таранто, Паола  и  Сан  Марино,  а  на   Сицилији</a:t>
            </a:r>
          </a:p>
          <a:p>
            <a:pPr algn="just"/>
            <a:r>
              <a:rPr lang="sr-Cyrl-RS" sz="2200" dirty="0" smtClean="0"/>
              <a:t>                                                      Палермо,</a:t>
            </a:r>
          </a:p>
          <a:p>
            <a:pPr algn="just"/>
            <a:r>
              <a:rPr lang="sr-Cyrl-RS" sz="2200" dirty="0" smtClean="0"/>
              <a:t>                                                      Катанија и</a:t>
            </a:r>
          </a:p>
          <a:p>
            <a:pPr algn="just"/>
            <a:r>
              <a:rPr lang="sr-Cyrl-RS" sz="2200" dirty="0" smtClean="0"/>
              <a:t>                                                      Сиракуза.                                              </a:t>
            </a:r>
            <a:endParaRPr lang="en-US" sz="2200" dirty="0"/>
          </a:p>
        </p:txBody>
      </p:sp>
      <p:pic>
        <p:nvPicPr>
          <p:cNvPr id="21506" name="Picture 2" descr="Сродна слик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91000" y="152400"/>
            <a:ext cx="4762500" cy="2895600"/>
          </a:xfrm>
          <a:prstGeom prst="rect">
            <a:avLst/>
          </a:prstGeom>
          <a:noFill/>
        </p:spPr>
      </p:pic>
      <p:pic>
        <p:nvPicPr>
          <p:cNvPr id="21508" name="Picture 4" descr="Сродна слик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52400"/>
            <a:ext cx="3931246" cy="22098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52400" y="152400"/>
            <a:ext cx="2209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1400" b="1" dirty="0" smtClean="0"/>
              <a:t>Таранто</a:t>
            </a:r>
            <a:endParaRPr lang="en-US" sz="1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8229600" y="228600"/>
            <a:ext cx="68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400" b="1" dirty="0" smtClean="0"/>
              <a:t>Ређо</a:t>
            </a:r>
            <a:endParaRPr lang="en-US" sz="1400" b="1" dirty="0"/>
          </a:p>
        </p:txBody>
      </p:sp>
      <p:pic>
        <p:nvPicPr>
          <p:cNvPr id="21510" name="Picture 6" descr="Сродна слик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2514600"/>
            <a:ext cx="3962400" cy="24384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362200" y="2514600"/>
            <a:ext cx="1752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r-Cyrl-RS" sz="1400" b="1" dirty="0" smtClean="0"/>
              <a:t>Катанија и Етна</a:t>
            </a:r>
            <a:endParaRPr lang="en-US" sz="1400" b="1" dirty="0"/>
          </a:p>
        </p:txBody>
      </p:sp>
      <p:pic>
        <p:nvPicPr>
          <p:cNvPr id="21512" name="Picture 8" descr="Резултат слика за italy reggio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" y="5105400"/>
            <a:ext cx="6934200" cy="1600200"/>
          </a:xfrm>
          <a:prstGeom prst="rect">
            <a:avLst/>
          </a:prstGeom>
          <a:noFill/>
        </p:spPr>
      </p:pic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Гордана Васић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86200" y="0"/>
            <a:ext cx="5257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RS" sz="2200" dirty="0" smtClean="0"/>
              <a:t>     </a:t>
            </a:r>
            <a:r>
              <a:rPr lang="sr-Cyrl-RS" sz="2200" u="sng" dirty="0" smtClean="0"/>
              <a:t>Јадранско приморје</a:t>
            </a:r>
            <a:r>
              <a:rPr lang="sr-Cyrl-RS" sz="2200" dirty="0" smtClean="0"/>
              <a:t> има развијен купалишни туризам иако је обала мање топла и атрактивна од средоземне обале.</a:t>
            </a:r>
            <a:endParaRPr lang="en-US" sz="2200" dirty="0"/>
          </a:p>
        </p:txBody>
      </p:sp>
      <p:pic>
        <p:nvPicPr>
          <p:cNvPr id="20482" name="Picture 2" descr="Сродна слик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0"/>
            <a:ext cx="3735937" cy="2295526"/>
          </a:xfrm>
          <a:prstGeom prst="rect">
            <a:avLst/>
          </a:prstGeom>
          <a:noFill/>
        </p:spPr>
      </p:pic>
      <p:pic>
        <p:nvPicPr>
          <p:cNvPr id="20484" name="Picture 4" descr="Резултат слика за italy ravenn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1" y="2514600"/>
            <a:ext cx="3733800" cy="2438400"/>
          </a:xfrm>
          <a:prstGeom prst="rect">
            <a:avLst/>
          </a:prstGeom>
          <a:noFill/>
        </p:spPr>
      </p:pic>
      <p:pic>
        <p:nvPicPr>
          <p:cNvPr id="20486" name="Picture 6" descr="Резултат слика за italy pescar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62400" y="1143000"/>
            <a:ext cx="5041347" cy="25146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962400" y="1143000"/>
            <a:ext cx="1905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400" b="1" dirty="0" smtClean="0"/>
              <a:t>Пескара</a:t>
            </a:r>
            <a:endParaRPr lang="en-US" sz="1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0" y="4953000"/>
            <a:ext cx="38862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RS" sz="2200" dirty="0" smtClean="0"/>
              <a:t>     У овом делу Италије налазе се бројна туристичка места међу којима су Венеција, Равена, Римини, Пескара, Пескићи, Бари и Анкона.</a:t>
            </a:r>
            <a:endParaRPr lang="en-US" sz="2200" dirty="0"/>
          </a:p>
        </p:txBody>
      </p:sp>
      <p:pic>
        <p:nvPicPr>
          <p:cNvPr id="20488" name="Picture 8" descr="Резултат слика за san marino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62400" y="3733800"/>
            <a:ext cx="5029200" cy="29464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962400" y="3733800"/>
            <a:ext cx="3276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400" b="1" dirty="0" smtClean="0"/>
              <a:t>Сан Марино</a:t>
            </a:r>
            <a:endParaRPr lang="en-US" sz="1400" b="1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Гордана Васић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Резултат слика за riviera versili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0" y="428179"/>
            <a:ext cx="9144000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Cyrl-RS" sz="1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ХВАЛА</a:t>
            </a:r>
          </a:p>
          <a:p>
            <a:pPr algn="ctr"/>
            <a:r>
              <a:rPr lang="sr-Cyrl-RS" sz="1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</a:t>
            </a:r>
          </a:p>
          <a:p>
            <a:pPr algn="ctr"/>
            <a:r>
              <a:rPr lang="sr-Cyrl-RS" sz="1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ПАЖЊИ</a:t>
            </a:r>
            <a:endParaRPr lang="en-US" sz="13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Гордана Васић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</TotalTime>
  <Words>344</Words>
  <Application>Microsoft Office PowerPoint</Application>
  <PresentationFormat>On-screen Show (4:3)</PresentationFormat>
  <Paragraphs>48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tamara99</dc:creator>
  <cp:lastModifiedBy>tamara99</cp:lastModifiedBy>
  <cp:revision>17</cp:revision>
  <dcterms:created xsi:type="dcterms:W3CDTF">2006-08-16T00:00:00Z</dcterms:created>
  <dcterms:modified xsi:type="dcterms:W3CDTF">2020-08-13T08:46:38Z</dcterms:modified>
</cp:coreProperties>
</file>