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7" r:id="rId5"/>
    <p:sldId id="261" r:id="rId6"/>
    <p:sldId id="265" r:id="rId7"/>
    <p:sldId id="262" r:id="rId8"/>
    <p:sldId id="264" r:id="rId9"/>
    <p:sldId id="263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52400" y="152400"/>
            <a:ext cx="10668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28600" y="228600"/>
            <a:ext cx="9188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16.</a:t>
            </a: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екција</a:t>
            </a:r>
            <a:endParaRPr kumimoji="0" lang="sr-Cyrl-R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685800"/>
            <a:ext cx="9144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СВЕТСКО МОРЕ</a:t>
            </a:r>
            <a:endParaRPr kumimoji="0" lang="en-US" sz="13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50292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b="1" dirty="0" smtClean="0"/>
              <a:t>Хидросфера</a:t>
            </a:r>
            <a:r>
              <a:rPr lang="sr-Cyrl-RS" sz="2400" dirty="0" smtClean="0"/>
              <a:t> је водени омотач земље. Изучава га наука која се зове </a:t>
            </a:r>
            <a:r>
              <a:rPr lang="sr-Cyrl-RS" sz="2400" b="1" dirty="0" smtClean="0"/>
              <a:t>хидрологија</a:t>
            </a:r>
            <a:r>
              <a:rPr lang="sr-Cyrl-RS" sz="2400" dirty="0" smtClean="0"/>
              <a:t>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81000"/>
            <a:ext cx="9144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3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ХВАЛА </a:t>
            </a:r>
          </a:p>
          <a:p>
            <a:pPr algn="ctr"/>
            <a:r>
              <a:rPr lang="sr-Cyrl-RS" sz="13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</a:p>
          <a:p>
            <a:pPr algn="ctr"/>
            <a:r>
              <a:rPr lang="sr-Cyrl-RS" sz="13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ПАЖЊИ</a:t>
            </a:r>
            <a:endParaRPr lang="en-US" sz="130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1800" y="6400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dirty="0" smtClean="0">
                <a:solidFill>
                  <a:schemeClr val="tx2">
                    <a:lumMod val="50000"/>
                  </a:schemeClr>
                </a:solidFill>
              </a:rPr>
              <a:t>Гордана Васић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¡ÑÐ¾Ð´Ð½Ð° ÑÐ»Ð¸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77724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743200" y="0"/>
            <a:ext cx="3515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sz="2400" dirty="0" smtClean="0"/>
              <a:t>Кружење воде у природи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Ð¡ÑÐ¾Ð´Ð½Ð° ÑÐ»Ð¸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307" y="2209800"/>
            <a:ext cx="9170307" cy="4648200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" y="-92333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СВЕТСКО МОРЕ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чин</a:t>
            </a: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океана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sr-Cyrl-R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Велики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Тихи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Маријански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11 034м)</a:t>
            </a: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океан – Пацифик,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r-Cyrl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Атлантски</a:t>
            </a: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океан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sr-Cyrl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Индијски</a:t>
            </a: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океан,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r-Cyrl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Северни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ледени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океан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и</a:t>
            </a:r>
            <a:endParaRPr kumimoji="0" lang="sr-Cyrl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RS" sz="2400" dirty="0" smtClean="0">
                <a:latin typeface="Calibri" pitchFamily="34" charset="0"/>
                <a:cs typeface="Times New Roman" pitchFamily="18" charset="0"/>
              </a:rPr>
              <a:t>5. Јужни океан;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267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Велики Тихи океан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95622" y="3733800"/>
            <a:ext cx="1648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Велики Тихи океан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3505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Атлантски океан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4572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Индијски океан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33800" y="2133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Северни ледени океан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38600" y="6019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Јужни океан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ow large is Pacific ocean? -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2895600" cy="2895600"/>
          </a:xfrm>
          <a:prstGeom prst="rect">
            <a:avLst/>
          </a:prstGeom>
        </p:spPr>
      </p:pic>
      <p:pic>
        <p:nvPicPr>
          <p:cNvPr id="4" name="Picture 3" descr="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352800"/>
            <a:ext cx="3057525" cy="3066818"/>
          </a:xfrm>
          <a:prstGeom prst="rect">
            <a:avLst/>
          </a:prstGeom>
        </p:spPr>
      </p:pic>
      <p:pic>
        <p:nvPicPr>
          <p:cNvPr id="5" name="Picture 4" descr="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3352800"/>
            <a:ext cx="3143250" cy="3143250"/>
          </a:xfrm>
          <a:prstGeom prst="rect">
            <a:avLst/>
          </a:prstGeom>
        </p:spPr>
      </p:pic>
      <p:pic>
        <p:nvPicPr>
          <p:cNvPr id="6" name="Picture 5" descr="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152400"/>
            <a:ext cx="2895600" cy="2895600"/>
          </a:xfrm>
          <a:prstGeom prst="rect">
            <a:avLst/>
          </a:prstGeom>
        </p:spPr>
      </p:pic>
      <p:pic>
        <p:nvPicPr>
          <p:cNvPr id="7" name="Picture 6" descr="indijskiokean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152400"/>
            <a:ext cx="2905126" cy="29051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11430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/>
              <a:t>Велики Тихи океан</a:t>
            </a:r>
          </a:p>
          <a:p>
            <a:pPr algn="ctr"/>
            <a:r>
              <a:rPr lang="sr-Cyrl-RS" sz="2000" b="1" dirty="0" smtClean="0"/>
              <a:t>Пацифик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12192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/>
              <a:t>Атлантски</a:t>
            </a:r>
            <a:r>
              <a:rPr lang="sr-Cyrl-RS" sz="2000" b="1" dirty="0" smtClean="0">
                <a:solidFill>
                  <a:srgbClr val="C00000"/>
                </a:solidFill>
              </a:rPr>
              <a:t> </a:t>
            </a:r>
            <a:r>
              <a:rPr lang="sr-Cyrl-RS" sz="2000" b="1" dirty="0" smtClean="0"/>
              <a:t>океан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10400" y="12192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/>
              <a:t>Индијски океан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38400" y="42672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/>
              <a:t>Северни ледени океан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54102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/>
              <a:t>Јужни океан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МОРА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могу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бити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sr-Cyrl-RS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унутрашња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средоземна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Средоземно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), </a:t>
            </a:r>
            <a:endParaRPr lang="sr-Cyrl-RS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ивична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Норвешко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) и </a:t>
            </a:r>
            <a:endParaRPr lang="sr-Cyrl-RS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међуострвска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Ирско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море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Унутрашња  м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ора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могу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бити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sr-Cyrl-RS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међуконтинентална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Црвено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Средоземно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)  </a:t>
            </a:r>
            <a:endParaRPr lang="sr-Cyrl-RS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унутарконтинетална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Балтичко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Јадранско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52400"/>
            <a:ext cx="2990850" cy="2743200"/>
          </a:xfrm>
          <a:prstGeom prst="rect">
            <a:avLst/>
          </a:prstGeom>
        </p:spPr>
      </p:pic>
      <p:pic>
        <p:nvPicPr>
          <p:cNvPr id="4" name="Picture 3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048000"/>
            <a:ext cx="5181600" cy="3567010"/>
          </a:xfrm>
          <a:prstGeom prst="rect">
            <a:avLst/>
          </a:prstGeom>
        </p:spPr>
      </p:pic>
      <p:pic>
        <p:nvPicPr>
          <p:cNvPr id="6146" name="Picture 2" descr="Shaded relief map of Europe, colored for vegetation. Canvas Print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971800"/>
            <a:ext cx="3429000" cy="35952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53200" y="59436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400" b="1" dirty="0" smtClean="0">
                <a:solidFill>
                  <a:schemeClr val="bg1"/>
                </a:solidFill>
              </a:rPr>
              <a:t>Средоземно море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3124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>
                <a:solidFill>
                  <a:schemeClr val="bg1"/>
                </a:solidFill>
              </a:rPr>
              <a:t>Норвешко море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4267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>
                <a:solidFill>
                  <a:schemeClr val="bg1"/>
                </a:solidFill>
              </a:rPr>
              <a:t>Ирско море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4038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>
                <a:solidFill>
                  <a:schemeClr val="bg1"/>
                </a:solidFill>
              </a:rPr>
              <a:t>Балтичко море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5257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>
                <a:solidFill>
                  <a:schemeClr val="bg1"/>
                </a:solidFill>
              </a:rPr>
              <a:t>Јадранско море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70696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Обала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узак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копнени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појас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уз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језеро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море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океан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...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533400"/>
            <a:ext cx="73363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Одступање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обале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линије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зове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разуђеност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Континенти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северу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разуђени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sr-Cyrl-R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Европа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Азија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Северна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Америка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југу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неразуђени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sr-Cyrl-R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Јужна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Америка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Африка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Аустралија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Image result for world map blan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28956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/>
              <a:t>Северна </a:t>
            </a:r>
          </a:p>
          <a:p>
            <a:pPr algn="ctr"/>
            <a:r>
              <a:rPr lang="sr-Cyrl-RS" sz="2400" b="1" dirty="0" smtClean="0"/>
              <a:t>Америка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2971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Европа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2971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Азија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4724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solidFill>
                  <a:srgbClr val="C00000"/>
                </a:solidFill>
              </a:rPr>
              <a:t>Јужна Америка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3886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C00000"/>
                </a:solidFill>
              </a:rPr>
              <a:t>Африка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5410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C00000"/>
                </a:solidFill>
              </a:rPr>
              <a:t>Аустралија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098" grpId="0"/>
      <p:bldP spid="4099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ЕЛЕМЕНТИ РАЗУЂЕНОСТИ ОБАЛЕ</a:t>
            </a:r>
            <a:endParaRPr kumimoji="0" lang="sr-Cyrl-RS" sz="24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Острва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архипелаг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Велика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Британија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Сицилија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Исланд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Полуострва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Скандинавско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Балканско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Апенинско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Заливи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нормални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фјордови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естуари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ријаси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Бискајски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Ботнички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залив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Мореузи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Гибралтар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Босфор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Ла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Манш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Земљоузи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канали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Кил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Коринт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Суец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sr-Cyrl-R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Панама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53400" y="1676400"/>
            <a:ext cx="60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00" b="1" dirty="0" smtClean="0"/>
              <a:t> </a:t>
            </a:r>
            <a:endParaRPr lang="en-US" sz="4000" b="1" dirty="0"/>
          </a:p>
        </p:txBody>
      </p:sp>
      <p:pic>
        <p:nvPicPr>
          <p:cNvPr id="21" name="Picture 5" descr="D:\Untit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2751345"/>
            <a:ext cx="5791200" cy="3944730"/>
          </a:xfrm>
          <a:prstGeom prst="rect">
            <a:avLst/>
          </a:prstGeom>
          <a:noFill/>
        </p:spPr>
      </p:pic>
      <p:sp>
        <p:nvSpPr>
          <p:cNvPr id="22" name="Oval 21"/>
          <p:cNvSpPr/>
          <p:nvPr/>
        </p:nvSpPr>
        <p:spPr>
          <a:xfrm>
            <a:off x="1600200" y="4038600"/>
            <a:ext cx="762000" cy="7620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743200" y="4953000"/>
            <a:ext cx="762000" cy="7620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62200" y="5562600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4000" b="1" dirty="0" smtClean="0"/>
              <a:t>2</a:t>
            </a:r>
            <a:endParaRPr lang="en-US" sz="4000" b="1" dirty="0"/>
          </a:p>
        </p:txBody>
      </p:sp>
      <p:sp>
        <p:nvSpPr>
          <p:cNvPr id="26" name="Rectangle 25"/>
          <p:cNvSpPr/>
          <p:nvPr/>
        </p:nvSpPr>
        <p:spPr>
          <a:xfrm>
            <a:off x="3581400" y="3429000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4000" b="1" dirty="0" smtClean="0"/>
              <a:t>3</a:t>
            </a:r>
            <a:endParaRPr lang="en-US" sz="4000" b="1" dirty="0"/>
          </a:p>
        </p:txBody>
      </p:sp>
      <p:sp>
        <p:nvSpPr>
          <p:cNvPr id="27" name="Rectangle 26"/>
          <p:cNvSpPr/>
          <p:nvPr/>
        </p:nvSpPr>
        <p:spPr>
          <a:xfrm>
            <a:off x="3276600" y="5638800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4000" b="1" dirty="0" smtClean="0"/>
              <a:t>3</a:t>
            </a:r>
            <a:endParaRPr lang="en-US" sz="4000" b="1" dirty="0"/>
          </a:p>
        </p:txBody>
      </p:sp>
      <p:sp>
        <p:nvSpPr>
          <p:cNvPr id="28" name="Rectangle 27"/>
          <p:cNvSpPr/>
          <p:nvPr/>
        </p:nvSpPr>
        <p:spPr>
          <a:xfrm>
            <a:off x="2133600" y="4876800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4000" b="1" dirty="0" smtClean="0"/>
              <a:t>3</a:t>
            </a:r>
            <a:endParaRPr lang="en-US" sz="4000" b="1" dirty="0"/>
          </a:p>
        </p:txBody>
      </p:sp>
      <p:sp>
        <p:nvSpPr>
          <p:cNvPr id="29" name="Rectangle 28"/>
          <p:cNvSpPr/>
          <p:nvPr/>
        </p:nvSpPr>
        <p:spPr>
          <a:xfrm>
            <a:off x="2895600" y="5029200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4000" b="1" dirty="0" smtClean="0"/>
              <a:t>5</a:t>
            </a:r>
            <a:endParaRPr lang="en-US" sz="4000" b="1" dirty="0"/>
          </a:p>
        </p:txBody>
      </p:sp>
      <p:sp>
        <p:nvSpPr>
          <p:cNvPr id="30" name="Rectangle 29"/>
          <p:cNvSpPr/>
          <p:nvPr/>
        </p:nvSpPr>
        <p:spPr>
          <a:xfrm>
            <a:off x="1752600" y="4038600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4000" b="1" dirty="0" smtClean="0"/>
              <a:t>4</a:t>
            </a:r>
            <a:endParaRPr lang="en-US" sz="4000" b="1" dirty="0"/>
          </a:p>
        </p:txBody>
      </p:sp>
      <p:sp>
        <p:nvSpPr>
          <p:cNvPr id="31" name="Rectangle 30"/>
          <p:cNvSpPr/>
          <p:nvPr/>
        </p:nvSpPr>
        <p:spPr>
          <a:xfrm>
            <a:off x="1143000" y="3429000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4000" b="1" dirty="0" smtClean="0"/>
              <a:t>2</a:t>
            </a:r>
            <a:endParaRPr lang="en-US" sz="4000" b="1" dirty="0"/>
          </a:p>
        </p:txBody>
      </p:sp>
      <p:sp>
        <p:nvSpPr>
          <p:cNvPr id="32" name="Rectangle 31"/>
          <p:cNvSpPr/>
          <p:nvPr/>
        </p:nvSpPr>
        <p:spPr>
          <a:xfrm>
            <a:off x="2590800" y="4419600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4000" b="1" dirty="0" smtClean="0"/>
              <a:t>2</a:t>
            </a:r>
            <a:endParaRPr lang="en-US" sz="4000" b="1" dirty="0"/>
          </a:p>
        </p:txBody>
      </p:sp>
      <p:pic>
        <p:nvPicPr>
          <p:cNvPr id="1028" name="Picture 4" descr="D:\Untit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648200"/>
            <a:ext cx="1019175" cy="676275"/>
          </a:xfrm>
          <a:prstGeom prst="rect">
            <a:avLst/>
          </a:prstGeom>
          <a:noFill/>
        </p:spPr>
      </p:pic>
      <p:sp>
        <p:nvSpPr>
          <p:cNvPr id="34" name="Rectangle 33"/>
          <p:cNvSpPr/>
          <p:nvPr/>
        </p:nvSpPr>
        <p:spPr>
          <a:xfrm>
            <a:off x="762000" y="4648200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4000" b="1" dirty="0" smtClean="0"/>
              <a:t>1</a:t>
            </a:r>
            <a:endParaRPr lang="en-US" sz="4000" b="1" dirty="0"/>
          </a:p>
        </p:txBody>
      </p:sp>
      <p:pic>
        <p:nvPicPr>
          <p:cNvPr id="35" name="Picture 4" descr="Ð¡ÑÐ¾Ð´Ð½Ð° ÑÐ»Ð¸Ðº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5360" y="4267200"/>
            <a:ext cx="2936240" cy="2438400"/>
          </a:xfrm>
          <a:prstGeom prst="rect">
            <a:avLst/>
          </a:prstGeom>
          <a:noFill/>
        </p:spPr>
      </p:pic>
      <p:pic>
        <p:nvPicPr>
          <p:cNvPr id="36" name="Picture 7" descr="Ð ÐµÐ·ÑÐ»ÑÐ°Ñ ÑÐ»Ð¸ÐºÐ° Ð·Ð° nullarbor coa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905000"/>
            <a:ext cx="2971800" cy="1981199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5943600" y="3886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Неразуђена обала Аустралије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22" grpId="0" animBg="1"/>
      <p:bldP spid="23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4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Ð ÐµÐ·ÑÐ»ÑÐ°Ñ ÑÐ»Ð¸ÐºÐ° Ð·Ð° physical map of scandinav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12191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1676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острво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4419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полуострво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3962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залив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5410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мореуз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86200" y="6400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земљоуз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Ð ÐµÐ·ÑÐ»ÑÐ°Ñ ÑÐ»Ð¸ÐºÐ° Ð·Ð° fjo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200400"/>
            <a:ext cx="5257800" cy="3477099"/>
          </a:xfrm>
          <a:prstGeom prst="rect">
            <a:avLst/>
          </a:prstGeom>
          <a:noFill/>
        </p:spPr>
      </p:pic>
      <p:sp>
        <p:nvSpPr>
          <p:cNvPr id="3084" name="AutoShape 12" descr="Ð ÐµÐ·ÑÐ»ÑÐ°Ñ ÑÐ»Ð¸ÐºÐ° Ð·Ð° fjords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6" name="Picture 14" descr="Ð¡ÑÐ¾Ð´Ð½Ð° ÑÐ»Ð¸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5334000" cy="2966086"/>
          </a:xfrm>
          <a:prstGeom prst="rect">
            <a:avLst/>
          </a:prstGeom>
          <a:noFill/>
        </p:spPr>
      </p:pic>
      <p:sp>
        <p:nvSpPr>
          <p:cNvPr id="3088" name="AutoShape 16" descr="Ð¡ÑÐ¾Ð´Ð½Ð° ÑÐ»Ð¸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0" name="Picture 18" descr="Ð¡ÑÐ¾Ð´Ð½Ð° ÑÐ»Ð¸Ðº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52399"/>
            <a:ext cx="3429000" cy="3423643"/>
          </a:xfrm>
          <a:prstGeom prst="rect">
            <a:avLst/>
          </a:prstGeom>
          <a:noFill/>
        </p:spPr>
      </p:pic>
      <p:pic>
        <p:nvPicPr>
          <p:cNvPr id="3092" name="Picture 20" descr="Ð ÐµÐ·ÑÐ»ÑÐ°Ñ ÑÐ»Ð¸ÐºÐ° Ð·Ð° physical map of rias in spa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9976" y="3657600"/>
            <a:ext cx="3531624" cy="305254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828800" y="1752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фјорд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24600" y="15240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естуар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47244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ријас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286</Words>
  <Application>Microsoft Office PowerPoint</Application>
  <PresentationFormat>On-screen Show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tamara99</dc:creator>
  <cp:lastModifiedBy>skola1</cp:lastModifiedBy>
  <cp:revision>30</cp:revision>
  <dcterms:created xsi:type="dcterms:W3CDTF">2006-08-16T00:00:00Z</dcterms:created>
  <dcterms:modified xsi:type="dcterms:W3CDTF">2020-04-06T15:52:20Z</dcterms:modified>
</cp:coreProperties>
</file>