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5" r:id="rId9"/>
    <p:sldId id="260" r:id="rId10"/>
    <p:sldId id="261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001F1-2BD9-46D2-A8C1-1A05B1A99553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3018B-72F1-42AC-A4C3-64A8195C78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E140-431F-4249-B644-0C75DC374B38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952B-0EAA-4597-84C1-E19C1B6750CC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451E0-9FED-4AAD-8425-FF34E934CC2E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A38F-2CB9-4074-9799-A051BE6D86F9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A54E-D056-4E0D-AC7B-8707014DF331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D97D-B4DB-4911-8746-E2502C2E063D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4CC7-4242-4D39-A074-49501350E63C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9BC3B-0DBB-48C1-8A0F-BA50386569D3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679F-EEC9-41A2-985B-6C207053DA07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9AB3-A5D7-40DE-9643-A5E235A295A4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B869-17DB-4E8B-98BE-A5B43090D48C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3D25-7DD4-49AD-9905-2303F598D17D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458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600" b="1" dirty="0" smtClean="0">
                <a:latin typeface="Comic Sans MS" pitchFamily="66" charset="0"/>
              </a:rPr>
              <a:t>ПРАВЦИ ТУРИСТИЧКИХ КРЕТАЊА У СВЕТУ</a:t>
            </a:r>
            <a:endParaRPr lang="en-US" sz="6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0" y="6477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2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Западноевропски правац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8436" name="Picture 4" descr="http://farm6.static.flickr.com/5257/5579856812_29387d8f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"/>
            <a:ext cx="4610100" cy="3227070"/>
          </a:xfrm>
          <a:prstGeom prst="rect">
            <a:avLst/>
          </a:prstGeom>
          <a:noFill/>
        </p:spPr>
      </p:pic>
      <p:pic>
        <p:nvPicPr>
          <p:cNvPr id="18438" name="Picture 6" descr="http://www.stedentripper.com/wp-content/uploads/2010/04/filmfestival-can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59480"/>
            <a:ext cx="4610100" cy="32270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6400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Кански фестивал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8440" name="Picture 8" descr="http://www.vivatravel.rs/files/lisabon1%20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19500"/>
            <a:ext cx="4114800" cy="30861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3657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Лисабон</a:t>
            </a:r>
            <a:endParaRPr lang="en-US" sz="1400" b="1" dirty="0"/>
          </a:p>
        </p:txBody>
      </p:sp>
      <p:pic>
        <p:nvPicPr>
          <p:cNvPr id="18442" name="Picture 10" descr="http://wikitravel.org/upload/shared/thumb/d/d2/Madrid_Post_Office_R01.jpg/400px-Madrid_Post_Office_R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09600"/>
            <a:ext cx="4114800" cy="2857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609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Мадрид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Средњеевропски правац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6626" name="Picture 2" descr="http://www.travel-europe.info/wp-content/uploads/2014/02/florence-tuscany-ita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33400"/>
            <a:ext cx="4064000" cy="3048000"/>
          </a:xfrm>
          <a:prstGeom prst="rect">
            <a:avLst/>
          </a:prstGeom>
          <a:noFill/>
        </p:spPr>
      </p:pic>
      <p:pic>
        <p:nvPicPr>
          <p:cNvPr id="26628" name="Picture 4" descr="http://www.italylogue.com/files/2008/11/venice_rial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4114800" cy="3086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33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Тоскана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657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Венеција </a:t>
            </a:r>
            <a:endParaRPr lang="en-US" sz="1400" b="1" dirty="0"/>
          </a:p>
        </p:txBody>
      </p:sp>
      <p:pic>
        <p:nvPicPr>
          <p:cNvPr id="26630" name="Picture 6" descr="http://www.amedeoavellino.com/images/vesuvio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2400"/>
            <a:ext cx="4572000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77200" y="152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Напуљ</a:t>
            </a:r>
            <a:endParaRPr lang="en-US" sz="1400" b="1" dirty="0"/>
          </a:p>
        </p:txBody>
      </p:sp>
      <p:pic>
        <p:nvPicPr>
          <p:cNvPr id="26634" name="Picture 10" descr="http://www.beach.com/images/vacationrental-stunning-terraced-villa-with-breathtaking-views-across-amalfi-coast-capri-italy-photo-5584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657600"/>
            <a:ext cx="4495800" cy="304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19600" y="36576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Острво Капри</a:t>
            </a:r>
            <a:endParaRPr lang="en-US" sz="14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Источноевропски правац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5602" name="Picture 2" descr="http://www.iltaccoditalia.info/public/dubrovni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74134"/>
            <a:ext cx="3810000" cy="2963334"/>
          </a:xfrm>
          <a:prstGeom prst="rect">
            <a:avLst/>
          </a:prstGeom>
          <a:noFill/>
        </p:spPr>
      </p:pic>
      <p:pic>
        <p:nvPicPr>
          <p:cNvPr id="25604" name="Picture 4" descr="http://www.greece-athens.com/gallery_images/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52400"/>
            <a:ext cx="4933950" cy="3333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0480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Дубровник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5240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Акропољ, Атина</a:t>
            </a:r>
            <a:endParaRPr lang="en-US" sz="1400" b="1" dirty="0"/>
          </a:p>
        </p:txBody>
      </p:sp>
      <p:pic>
        <p:nvPicPr>
          <p:cNvPr id="25606" name="Picture 6" descr="http://www.berkeley-cs.com/wp-content/uploads/2015/09/var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81400"/>
            <a:ext cx="5953125" cy="3152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0" y="35814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Бугарска</a:t>
            </a:r>
            <a:endParaRPr lang="en-US" sz="1400" b="1" dirty="0"/>
          </a:p>
        </p:txBody>
      </p:sp>
      <p:pic>
        <p:nvPicPr>
          <p:cNvPr id="25608" name="Picture 8" descr="http://www.travel-slovenia.com/shore-excursions/wp-content/uploads/sites/4/2014/12/kot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81400"/>
            <a:ext cx="2857500" cy="30861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35814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Бока Которска, Црна Гора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Источноамерички правац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4578" name="Picture 2" descr="http://www.vesti-online.com/data/images/2015-04-18/499747_fourwallsonlycom_f.jpg?1429361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002369"/>
            <a:ext cx="6200775" cy="3722282"/>
          </a:xfrm>
          <a:prstGeom prst="rect">
            <a:avLst/>
          </a:prstGeom>
          <a:noFill/>
        </p:spPr>
      </p:pic>
      <p:pic>
        <p:nvPicPr>
          <p:cNvPr id="24580" name="Picture 4" descr="http://jeftinaputovanja.org/wp-content/uploads/2014/01/mi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2400"/>
            <a:ext cx="6096000" cy="2762251"/>
          </a:xfrm>
          <a:prstGeom prst="rect">
            <a:avLst/>
          </a:prstGeom>
          <a:noFill/>
        </p:spPr>
      </p:pic>
      <p:pic>
        <p:nvPicPr>
          <p:cNvPr id="24582" name="Picture 6" descr="http://www.feedpuzzle.com/wp-content/uploads/2015/12/discover-the-amazing-beauty-of-the-greek-island-of-crete-1449881827pc84l-25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2514600" cy="5295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1447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Кариби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152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Флорида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01000" y="2971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Мајами</a:t>
            </a:r>
            <a:endParaRPr lang="en-US" sz="14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Централноамерички правац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3554" name="Picture 2" descr="http://www.thecrestwood.com/wp-content/uploads/2010/10/as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075" y="152400"/>
            <a:ext cx="6105525" cy="2743201"/>
          </a:xfrm>
          <a:prstGeom prst="rect">
            <a:avLst/>
          </a:prstGeom>
          <a:noFill/>
        </p:spPr>
      </p:pic>
      <p:pic>
        <p:nvPicPr>
          <p:cNvPr id="23556" name="Picture 4" descr="http://mcmanuslab.ucsf.edu/sites/mcmanuslab.ucsf.edu/files/imagepicker/m/mmcmanus/CaliforniaSanFranciscoPaintedLadiesH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971800"/>
            <a:ext cx="5257800" cy="3724276"/>
          </a:xfrm>
          <a:prstGeom prst="rect">
            <a:avLst/>
          </a:prstGeom>
          <a:noFill/>
        </p:spPr>
      </p:pic>
      <p:pic>
        <p:nvPicPr>
          <p:cNvPr id="23562" name="Picture 10" descr="http://webshopmanager.com/files/blog_images/landsca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343400"/>
            <a:ext cx="3505200" cy="2376365"/>
          </a:xfrm>
          <a:prstGeom prst="rect">
            <a:avLst/>
          </a:prstGeom>
          <a:noFill/>
        </p:spPr>
      </p:pic>
      <p:pic>
        <p:nvPicPr>
          <p:cNvPr id="23564" name="Picture 12" descr="http://cdn2-b.examiner.com/sites/default/files/styles/image_content_width/hash/d0/a2/d0a20f956592b6e2df8a665baf4bfcd2.jpg?itok=gUYpUWs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914400"/>
            <a:ext cx="2667000" cy="33337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543800" y="29718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Сан Франциско</a:t>
            </a:r>
            <a:endParaRPr lang="en-US" sz="14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7848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9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ХВАЛА</a:t>
            </a:r>
          </a:p>
          <a:p>
            <a:pPr algn="ctr"/>
            <a:r>
              <a:rPr lang="sr-Cyrl-RS" sz="9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НА ПАЖЊИ</a:t>
            </a: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јануар 2016. године</a:t>
            </a: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аутор</a:t>
            </a: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sr-Cyrl-RS" sz="2000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sr-Cyrl-RS" sz="20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ГОРДАНА ВАСИЋ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152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Туристичка кретања су кретања из матичних у туристичка места ради задовољења рекреативних,  културних  и дугих потреба.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100" name="Picture 4" descr="http://www.4ccompany.ro/images/agentie-turism-craio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447800"/>
            <a:ext cx="4857750" cy="3810000"/>
          </a:xfrm>
          <a:prstGeom prst="rect">
            <a:avLst/>
          </a:prstGeom>
          <a:noFill/>
        </p:spPr>
      </p:pic>
      <p:pic>
        <p:nvPicPr>
          <p:cNvPr id="4102" name="Picture 6" descr="http://www.suneducationgroup.com/wp-content/uploads/2015/08/Institusi-SIMGE-AdvDiplomaEvents-Glob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"/>
            <a:ext cx="4543425" cy="3581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51816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У односу на величину простора које повезују, </a:t>
            </a:r>
            <a:r>
              <a:rPr lang="sr-Cyrl-RS" b="1" dirty="0" smtClean="0">
                <a:latin typeface="Comic Sans MS" pitchFamily="66" charset="0"/>
              </a:rPr>
              <a:t>туристички правци </a:t>
            </a:r>
            <a:r>
              <a:rPr lang="sr-Cyrl-RS" dirty="0" smtClean="0">
                <a:latin typeface="Comic Sans MS" pitchFamily="66" charset="0"/>
              </a:rPr>
              <a:t>се деле на интерконтиненталне, континенталне, регионалне и локалне.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388620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У односу на државне границе туристички правци се деле на међународне и националне.</a:t>
            </a:r>
            <a:endParaRPr lang="en-US" dirty="0"/>
          </a:p>
        </p:txBody>
      </p:sp>
      <p:pic>
        <p:nvPicPr>
          <p:cNvPr id="4104" name="Picture 8" descr="http://blog.tui-travelcenter.ro/wp-content/uploads/2012/01/gl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876800"/>
            <a:ext cx="4610100" cy="1857376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lker.com/cliparts/3/f/d/0/11970922351384635865neocreo_Blue_World_Map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625" y="1997074"/>
            <a:ext cx="8066775" cy="41275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152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ИНТЕРКОНТИНЕНТАЛНИ  ТУРИСТИЧКИ  ПРАВЦИ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838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>
                <a:latin typeface="Comic Sans MS" pitchFamily="66" charset="0"/>
              </a:rPr>
              <a:t>Постоје северноатлантски, источноазијски, афрички, јужноамерички и хавајски интерконтинентални правац.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48200" y="2895600"/>
            <a:ext cx="25146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24400" y="2895600"/>
            <a:ext cx="381000" cy="762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00600" y="2895600"/>
            <a:ext cx="7620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505200" y="2895600"/>
            <a:ext cx="1295400" cy="1371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19400" y="2895600"/>
            <a:ext cx="609600" cy="14478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143000" y="2895600"/>
            <a:ext cx="1676400" cy="6096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-Right Arrow 30"/>
          <p:cNvSpPr/>
          <p:nvPr/>
        </p:nvSpPr>
        <p:spPr>
          <a:xfrm>
            <a:off x="2895600" y="2819400"/>
            <a:ext cx="1752600" cy="1524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590800" y="2895600"/>
            <a:ext cx="2133600" cy="838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91400" y="3124200"/>
            <a:ext cx="914400" cy="762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09600" y="3352800"/>
            <a:ext cx="381000" cy="1524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0"/>
                            </p:stCondLst>
                            <p:childTnLst>
                              <p:par>
                                <p:cTn id="7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Северноатлантски правац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054" name="Picture 6" descr="http://www.majortravel.co.uk/img/destination_mustsees/ny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"/>
            <a:ext cx="4286250" cy="3215217"/>
          </a:xfrm>
          <a:prstGeom prst="rect">
            <a:avLst/>
          </a:prstGeom>
          <a:noFill/>
        </p:spPr>
      </p:pic>
      <p:pic>
        <p:nvPicPr>
          <p:cNvPr id="2056" name="Picture 8" descr="https://zhuhongbo07.files.wordpress.com/2013/03/200912912855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4286250" cy="3215217"/>
          </a:xfrm>
          <a:prstGeom prst="rect">
            <a:avLst/>
          </a:prstGeom>
          <a:noFill/>
        </p:spPr>
      </p:pic>
      <p:pic>
        <p:nvPicPr>
          <p:cNvPr id="2058" name="Picture 10" descr="http://www.majortravel.co.uk/img/destination_mustsees/san_francisc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4267200" cy="3200400"/>
          </a:xfrm>
          <a:prstGeom prst="rect">
            <a:avLst/>
          </a:prstGeom>
          <a:noFill/>
        </p:spPr>
      </p:pic>
      <p:pic>
        <p:nvPicPr>
          <p:cNvPr id="2060" name="Picture 12" descr="http://dtfjihky7xwic.cloudfront.net/sites/default/files/styles/landing_content_image/public/Hotels/Hilton-Universal-prayitno-.jpg?itok=YJ6OyV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85800"/>
            <a:ext cx="4267200" cy="27622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24800" y="228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Њујорк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35814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Вашингтон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685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Лос Анђелес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3505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Сан Франциско</a:t>
            </a:r>
            <a:endParaRPr lang="en-US" sz="1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uropairservices.com/wp-content/uploads/2008/11/eiff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381500" cy="3124200"/>
          </a:xfrm>
          <a:prstGeom prst="rect">
            <a:avLst/>
          </a:prstGeom>
          <a:noFill/>
        </p:spPr>
      </p:pic>
      <p:pic>
        <p:nvPicPr>
          <p:cNvPr id="20486" name="Picture 6" descr="http://londonbeep.com/wp-content/uploads/2014/04/london_bridge_tourist_attractions_lond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4419600" cy="3352800"/>
          </a:xfrm>
          <a:prstGeom prst="rect">
            <a:avLst/>
          </a:prstGeom>
          <a:noFill/>
        </p:spPr>
      </p:pic>
      <p:pic>
        <p:nvPicPr>
          <p:cNvPr id="20492" name="Picture 12" descr="http://www.easitalytours.com/upload/CONF47/20140123/piazza_navona_rome_italy-tSa-50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0" y="152400"/>
            <a:ext cx="4324350" cy="3124200"/>
          </a:xfrm>
          <a:prstGeom prst="rect">
            <a:avLst/>
          </a:prstGeom>
          <a:noFill/>
        </p:spPr>
      </p:pic>
      <p:pic>
        <p:nvPicPr>
          <p:cNvPr id="20496" name="Picture 16" descr="http://www.pristina.org/wp-content/uploads/2013/10/Sagradafamilia-500x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352800"/>
            <a:ext cx="4305300" cy="3352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33800" y="152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Париз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57600" y="3429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Лондон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0" y="2971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Рим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01000" y="3352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Барселона</a:t>
            </a:r>
            <a:endParaRPr lang="en-US" sz="1400" b="1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Афрички и азијски правац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1506" name="Picture 2" descr="http://farm4.static.flickr.com/3469/3837250656_3303982a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"/>
            <a:ext cx="4457700" cy="3200400"/>
          </a:xfrm>
          <a:prstGeom prst="rect">
            <a:avLst/>
          </a:prstGeom>
          <a:noFill/>
        </p:spPr>
      </p:pic>
      <p:pic>
        <p:nvPicPr>
          <p:cNvPr id="21508" name="Picture 4" descr="https://pbs.twimg.com/profile_images/1958379876/plains_below_kilimanjaro_1280x1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4457700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05800" y="152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Гиза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3429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Килиманџаро</a:t>
            </a:r>
            <a:endParaRPr lang="en-US" sz="1400" b="1" dirty="0"/>
          </a:p>
        </p:txBody>
      </p:sp>
      <p:pic>
        <p:nvPicPr>
          <p:cNvPr id="21510" name="Picture 6" descr="http://topnews.in/law/files/china-wall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1000"/>
            <a:ext cx="4286250" cy="3124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381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Кинески зид</a:t>
            </a:r>
            <a:endParaRPr lang="en-US" sz="1400" b="1" dirty="0"/>
          </a:p>
        </p:txBody>
      </p:sp>
      <p:pic>
        <p:nvPicPr>
          <p:cNvPr id="21512" name="Picture 8" descr="http://www.karachideals.com/images/media/deals/210815105129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81400"/>
            <a:ext cx="4267200" cy="3124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3581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Бурџ Калифа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Јужноамерички правац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19458" name="Picture 2" descr="http://users.atw.hu/noxwill/ri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"/>
            <a:ext cx="4914900" cy="3261360"/>
          </a:xfrm>
          <a:prstGeom prst="rect">
            <a:avLst/>
          </a:prstGeom>
          <a:noFill/>
        </p:spPr>
      </p:pic>
      <p:pic>
        <p:nvPicPr>
          <p:cNvPr id="19460" name="Picture 4" descr="https://www.dobrazilright.com/wp-content/uploads/2015/03/Champions-Parade.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05200"/>
            <a:ext cx="4914900" cy="3246120"/>
          </a:xfrm>
          <a:prstGeom prst="rect">
            <a:avLst/>
          </a:prstGeom>
          <a:noFill/>
        </p:spPr>
      </p:pic>
      <p:pic>
        <p:nvPicPr>
          <p:cNvPr id="19462" name="Picture 6" descr="https://nomadlist.com/assets/img/cities/havana-cuba-50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"/>
            <a:ext cx="38862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3200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Куба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91400" y="1524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Рио де Жанеиро</a:t>
            </a:r>
            <a:endParaRPr lang="en-US" sz="1400" b="1" dirty="0"/>
          </a:p>
        </p:txBody>
      </p:sp>
      <p:pic>
        <p:nvPicPr>
          <p:cNvPr id="19464" name="Picture 8" descr="https://c2.staticflickr.com/4/3375/3453197223_c3fe9326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81400"/>
            <a:ext cx="3905250" cy="3124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" y="35814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Чичен Ица, Мексико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Хавајски правац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2530" name="Picture 2" descr="http://suzannedoyon.com/itinMap_Hawaii_500x4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3962400" cy="3352800"/>
          </a:xfrm>
          <a:prstGeom prst="rect">
            <a:avLst/>
          </a:prstGeom>
          <a:noFill/>
        </p:spPr>
      </p:pic>
      <p:pic>
        <p:nvPicPr>
          <p:cNvPr id="22534" name="Picture 6" descr="http://overwaterbungalows.net/wp-content/uploads/2011/02/LeMeridienBoraBoraHutsSideview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038600"/>
            <a:ext cx="3771900" cy="2667000"/>
          </a:xfrm>
          <a:prstGeom prst="rect">
            <a:avLst/>
          </a:prstGeom>
          <a:noFill/>
        </p:spPr>
      </p:pic>
      <p:pic>
        <p:nvPicPr>
          <p:cNvPr id="22536" name="Picture 8" descr="http://www.gotahiti.com/images/2011/10/Nu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2400"/>
            <a:ext cx="4686300" cy="3810000"/>
          </a:xfrm>
          <a:prstGeom prst="rect">
            <a:avLst/>
          </a:prstGeom>
          <a:noFill/>
        </p:spPr>
      </p:pic>
      <p:pic>
        <p:nvPicPr>
          <p:cNvPr id="22538" name="Picture 10" descr="http://static4.devote.se/gallery/big/20150411/6f5900aad667be20dfcfc3763caaf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038600"/>
            <a:ext cx="3390900" cy="2712720"/>
          </a:xfrm>
          <a:prstGeom prst="rect">
            <a:avLst/>
          </a:prstGeom>
          <a:noFill/>
        </p:spPr>
      </p:pic>
      <p:pic>
        <p:nvPicPr>
          <p:cNvPr id="22540" name="Picture 12" descr="http://www.bora-bora-cruises.com/images/il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886200"/>
            <a:ext cx="1600200" cy="28003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19600" y="228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Бора Бора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2542" name="Picture 14" descr="http://deustravel.rs/wp-content/themes/MyHealth/images/default-slides/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81000"/>
            <a:ext cx="4114800" cy="342900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tlanticsentinel.com/wp-content/uploads/2014/05/Netherlands-map-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162800" cy="477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304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Comic Sans MS" pitchFamily="66" charset="0"/>
              </a:rPr>
              <a:t>КОНТИНЕНТАЛНИ ТУРИСТИЧКИ ПРАВЦИ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514600" y="4114800"/>
            <a:ext cx="381000" cy="1295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733800" y="3886200"/>
            <a:ext cx="228600" cy="13716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029200" y="4267200"/>
            <a:ext cx="152400" cy="12954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914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Постоје западноевропски, средњеевропски и источноевропски правац.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197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30</cp:revision>
  <dcterms:created xsi:type="dcterms:W3CDTF">2006-08-16T00:00:00Z</dcterms:created>
  <dcterms:modified xsi:type="dcterms:W3CDTF">2020-08-13T08:52:36Z</dcterms:modified>
</cp:coreProperties>
</file>