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3" r:id="rId4"/>
    <p:sldId id="264" r:id="rId5"/>
    <p:sldId id="265" r:id="rId6"/>
    <p:sldId id="261" r:id="rId7"/>
    <p:sldId id="262" r:id="rId8"/>
    <p:sldId id="267" r:id="rId9"/>
    <p:sldId id="257" r:id="rId10"/>
    <p:sldId id="268" r:id="rId11"/>
    <p:sldId id="266" r:id="rId12"/>
    <p:sldId id="269" r:id="rId13"/>
    <p:sldId id="270" r:id="rId14"/>
    <p:sldId id="26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68" d="100"/>
          <a:sy n="68" d="100"/>
        </p:scale>
        <p:origin x="-8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9600"/>
            <a:ext cx="9144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3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СРЕДЊА АМЕРИКА</a:t>
            </a:r>
            <a:endParaRPr lang="en-US" sz="13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pingpong.ki.se/public/pp/public_courses/course08426/published/1389867751217/resourceId/11493836/content/UploadedResources/fruits_and_vegetable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583348"/>
            <a:ext cx="4810125" cy="4122252"/>
          </a:xfrm>
          <a:prstGeom prst="rect">
            <a:avLst/>
          </a:prstGeom>
          <a:noFill/>
        </p:spPr>
      </p:pic>
      <p:pic>
        <p:nvPicPr>
          <p:cNvPr id="33798" name="Picture 6" descr="http://ak.picdn.net/shutterstock/videos/3988501/preview/stock-footage-fresh-vegetables-cabbage-carrot-corn-cucumber-garlic-onion-pepper-potatoes-salad-toma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3810000" cy="2133601"/>
          </a:xfrm>
          <a:prstGeom prst="rect">
            <a:avLst/>
          </a:prstGeom>
          <a:noFill/>
        </p:spPr>
      </p:pic>
      <p:pic>
        <p:nvPicPr>
          <p:cNvPr id="33802" name="Picture 10" descr="http://ak6.picdn.net/shutterstock/videos/2540816/preview/stock-footage-pan-over-mexican-peppers-and-fresh-vegetabl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362200"/>
            <a:ext cx="3810000" cy="2133601"/>
          </a:xfrm>
          <a:prstGeom prst="rect">
            <a:avLst/>
          </a:prstGeom>
          <a:noFill/>
        </p:spPr>
      </p:pic>
      <p:pic>
        <p:nvPicPr>
          <p:cNvPr id="33804" name="Picture 12" descr="http://ak1.picdn.net/shutterstock/videos/720286/preview/stock-footage-tempting-selection-of-fresh-crisp-salad-vegetables-making-a-healthy-nutritious-me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572000"/>
            <a:ext cx="3810000" cy="21336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191000" y="228600"/>
            <a:ext cx="2209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dirty="0" smtClean="0"/>
              <a:t>Осим кукуруза, из ових подручја води порекло и кромпир и парадајз, паприка, дивљи пасуљ, какаовац...</a:t>
            </a:r>
            <a:endParaRPr lang="en-US" sz="2000" dirty="0"/>
          </a:p>
        </p:txBody>
      </p:sp>
      <p:pic>
        <p:nvPicPr>
          <p:cNvPr id="33806" name="Picture 14" descr="http://mattandshari.com/wp-content/uploads/2010/05/food_mexicanvegetables_vegetable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381000"/>
            <a:ext cx="2409825" cy="1809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ffee industry threatened by climate change - New Food Magaz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28600"/>
            <a:ext cx="5238750" cy="2971800"/>
          </a:xfrm>
          <a:prstGeom prst="rect">
            <a:avLst/>
          </a:prstGeom>
          <a:noFill/>
        </p:spPr>
      </p:pic>
      <p:pic>
        <p:nvPicPr>
          <p:cNvPr id="1030" name="Picture 6" descr="A Trip to Guatemala for Zacapa Rum | Guatemala, Rum, Guatemala trav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1"/>
            <a:ext cx="3352800" cy="3962400"/>
          </a:xfrm>
          <a:prstGeom prst="rect">
            <a:avLst/>
          </a:prstGeom>
          <a:noFill/>
        </p:spPr>
      </p:pic>
      <p:pic>
        <p:nvPicPr>
          <p:cNvPr id="5" name="Picture 2" descr="http://www.vintagetradition.com/images/blue-agave-farmer-tequila-mexic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9" y="4267200"/>
            <a:ext cx="3352801" cy="2362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4800" y="4343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Агава 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304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Шећерна трска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29200" y="259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Кафа </a:t>
            </a:r>
            <a:endParaRPr lang="en-US" b="1" dirty="0"/>
          </a:p>
        </p:txBody>
      </p:sp>
      <p:sp>
        <p:nvSpPr>
          <p:cNvPr id="1032" name="AutoShape 8" descr="File:Pineapple field.jpg - Wikimedia Comm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 descr="Pineapple_fiel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33800" y="3276600"/>
            <a:ext cx="5181600" cy="3352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10000" y="3124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Ананас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-media-cache-ak0.pinimg.com/originals/ad/37/15/ad3715a5c3a6151ff0cc35d157b8243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2209555" cy="3390901"/>
          </a:xfrm>
          <a:prstGeom prst="rect">
            <a:avLst/>
          </a:prstGeom>
          <a:noFill/>
        </p:spPr>
      </p:pic>
      <p:pic>
        <p:nvPicPr>
          <p:cNvPr id="3" name="Picture 4" descr="http://www.louisianafolklife.org/LT/Articles_Essays/images/pinata/01-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3645166"/>
            <a:ext cx="3200400" cy="2939315"/>
          </a:xfrm>
          <a:prstGeom prst="rect">
            <a:avLst/>
          </a:prstGeom>
          <a:noFill/>
        </p:spPr>
      </p:pic>
      <p:pic>
        <p:nvPicPr>
          <p:cNvPr id="4" name="Picture 8" descr="http://4.bp.blogspot.com/_gV_07nEczWU/TSnvnJ1IbKI/AAAAAAAABDU/QWoKdFXyUeA/s1600/Mexican%2BChocola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152400"/>
            <a:ext cx="3124200" cy="2603501"/>
          </a:xfrm>
          <a:prstGeom prst="rect">
            <a:avLst/>
          </a:prstGeom>
          <a:noFill/>
        </p:spPr>
      </p:pic>
      <p:pic>
        <p:nvPicPr>
          <p:cNvPr id="5" name="Picture 10" descr="http://foodwallpaper.info/wp-content/uploads/2014/03/authentic-mexican-burrito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152400"/>
            <a:ext cx="3200400" cy="2971800"/>
          </a:xfrm>
          <a:prstGeom prst="rect">
            <a:avLst/>
          </a:prstGeom>
          <a:noFill/>
        </p:spPr>
      </p:pic>
      <p:pic>
        <p:nvPicPr>
          <p:cNvPr id="7" name="Picture 6" descr="152332325391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13278" y="3581400"/>
            <a:ext cx="5364022" cy="30194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38400" y="3276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Пињата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14600" y="2743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Чивава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67200" y="2667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dirty="0" smtClean="0"/>
              <a:t>Чоколада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91200" y="31242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dirty="0" smtClean="0"/>
              <a:t>Бурито, такос, наћос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05200" y="3200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Панамски канал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vana-hero-carousel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5281635" cy="2971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819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Хавана, Куба</a:t>
            </a:r>
            <a:endParaRPr lang="en-US" b="1" dirty="0"/>
          </a:p>
        </p:txBody>
      </p:sp>
      <p:pic>
        <p:nvPicPr>
          <p:cNvPr id="4" name="Picture 3" descr="unnam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152399"/>
            <a:ext cx="3400425" cy="48006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29400" y="4038600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Ријана, Барбадос</a:t>
            </a:r>
            <a:endParaRPr lang="en-US" b="1" dirty="0"/>
          </a:p>
        </p:txBody>
      </p:sp>
      <p:sp>
        <p:nvSpPr>
          <p:cNvPr id="26626" name="AutoShape 2" descr="Usain Bolt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Usain_Bolt_after_200_m_final_Beijing_20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3200400"/>
            <a:ext cx="2287534" cy="34416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47800" y="57150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/>
              <a:t>Јусеин Болт, Јамајка</a:t>
            </a:r>
            <a:endParaRPr lang="en-US" b="1" dirty="0"/>
          </a:p>
        </p:txBody>
      </p:sp>
      <p:pic>
        <p:nvPicPr>
          <p:cNvPr id="11" name="Picture 2" descr="http://rockbook.hu/sites/default/files/carlos%20santan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3200400"/>
            <a:ext cx="2895600" cy="205739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590800" y="52578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Карлос Сантана, Мексико</a:t>
            </a:r>
            <a:endParaRPr lang="en-US" b="1" dirty="0"/>
          </a:p>
        </p:txBody>
      </p:sp>
      <p:pic>
        <p:nvPicPr>
          <p:cNvPr id="13" name="Picture 12" descr="https://s-media-cache-ak0.pinimg.com/736x/e7/b7/f8/e7b7f84f26f5aa33a9e2f083e66ad93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4648200"/>
            <a:ext cx="1524000" cy="203301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276600" y="6324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b="1" dirty="0" smtClean="0"/>
              <a:t>Фрида </a:t>
            </a:r>
            <a:r>
              <a:rPr lang="sr-Cyrl-RS" b="1" dirty="0" smtClean="0"/>
              <a:t>Кало</a:t>
            </a:r>
            <a:r>
              <a:rPr lang="en-US" b="1" dirty="0" smtClean="0"/>
              <a:t>,</a:t>
            </a:r>
            <a:r>
              <a:rPr lang="en-US" b="1" dirty="0" smtClean="0"/>
              <a:t> </a:t>
            </a:r>
            <a:r>
              <a:rPr lang="sr-Cyrl-RS" b="1" dirty="0" smtClean="0"/>
              <a:t>Мексико</a:t>
            </a:r>
            <a:endParaRPr lang="en-US" b="1" dirty="0"/>
          </a:p>
        </p:txBody>
      </p:sp>
      <p:pic>
        <p:nvPicPr>
          <p:cNvPr id="15" name="Picture 2" descr="http://i.usatoday.net/yourlife/health/medical/diabetes/salmahayekpg-vertica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3944" y="4648200"/>
            <a:ext cx="1527455" cy="20574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810000" y="5791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b="1" dirty="0" smtClean="0"/>
              <a:t>Селма Хајек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" grpId="0"/>
      <p:bldP spid="12" grpId="0"/>
      <p:bldP spid="14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3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ХВАЛА НА ПАЖЊИ </a:t>
            </a:r>
            <a:endParaRPr lang="sr-Cyrl-RS" sz="40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sr-Cyrl-RS" sz="40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Cyrl-R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Април 2020.године</a:t>
            </a:r>
          </a:p>
          <a:p>
            <a:pPr algn="ctr"/>
            <a:endParaRPr lang="sr-Cyrl-RS" sz="40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Cyrl-R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Аутор</a:t>
            </a:r>
          </a:p>
          <a:p>
            <a:pPr algn="ctr"/>
            <a:endParaRPr lang="sr-Cyrl-RS" sz="40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Cyrl-RS" sz="4000" b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Гордана Васић</a:t>
            </a:r>
            <a:endParaRPr lang="en-US" sz="4000" b="1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entral-america-ma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7432" y="228601"/>
            <a:ext cx="4917723" cy="3124200"/>
          </a:xfrm>
          <a:prstGeom prst="rect">
            <a:avLst/>
          </a:prstGeom>
        </p:spPr>
      </p:pic>
      <p:pic>
        <p:nvPicPr>
          <p:cNvPr id="3" name="Picture 2" descr="Map-of-the-Caribbean-Island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429000"/>
            <a:ext cx="4572000" cy="32586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381000"/>
            <a:ext cx="3733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 smtClean="0"/>
              <a:t>Средња Америка обухвата крајњи јужни део Северне Америке. Обухвата две мање регије: Централну Америку, која представља копнену везу између Северне и Јужне Америке и  бројна острва у Карипском мору.  Прва регија је копнена а друга острвска.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876800" y="3505200"/>
            <a:ext cx="40386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 smtClean="0"/>
              <a:t>Средњу Америку чини Мексико и седам копнених држава, као и двадесетак острвских држава.</a:t>
            </a:r>
          </a:p>
          <a:p>
            <a:pPr algn="just"/>
            <a:endParaRPr lang="sr-Cyrl-RS" sz="1400" dirty="0" smtClean="0"/>
          </a:p>
          <a:p>
            <a:pPr algn="just"/>
            <a:r>
              <a:rPr lang="sr-Cyrl-RS" sz="2000" dirty="0" smtClean="0"/>
              <a:t>Међу кариоским земљама и даље има колонија САД, УК, Француске и Холандије.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876800" y="57150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 smtClean="0"/>
              <a:t>У културно-историјском смислу ова регија је део Латинске Америке.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lyphicon.com/Bilder/Mexico-map-mapa-Mexiko-kar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52550"/>
            <a:ext cx="8199120" cy="51244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124200" y="2514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Мексичка висораван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05200" y="35052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Западни Сијера Мадре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266700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Источни Сијера Мадре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29718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Полуострво Калифорнија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315200" y="426720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Јукатан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715000" y="3352800"/>
            <a:ext cx="2667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Мексички залив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55626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Велики Тихи океан  (Пацифик)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 smtClean="0"/>
              <a:t>       Средњу Америку одликује планински рељеф и у копненом и у острвском делу. У копненом делу се издвајају венци Западних и Источних Сијера Мадре  између којих је Мексичка висораван. Централна Америка је део Ватреног појаса Пацифика а вулканска активност је изградила и Карипска острва.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api.ning.com/files/1OB*XiUBHm19eyiJQtbBX8jTzQAlT1*xp88OuWAsoTljgtqpv6h4rdPTA3nfPOYvFPjVS1Ug*-T5hA3q673EWXOMG9xencWu/PopocatepetlDec102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4431302" cy="3276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3429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Попокатепетл</a:t>
            </a:r>
            <a:endParaRPr lang="en-US" b="1" dirty="0"/>
          </a:p>
        </p:txBody>
      </p:sp>
      <p:pic>
        <p:nvPicPr>
          <p:cNvPr id="24582" name="Picture 6" descr="http://natura.com.co/ekos/wp-content/uploads/2012/12/andes_sxc_mont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9217" y="151482"/>
            <a:ext cx="4366352" cy="3274764"/>
          </a:xfrm>
          <a:prstGeom prst="rect">
            <a:avLst/>
          </a:prstGeom>
          <a:noFill/>
        </p:spPr>
      </p:pic>
      <p:pic>
        <p:nvPicPr>
          <p:cNvPr id="24584" name="Picture 8" descr="http://www.mexconnect.com/photos/5762-volcanospum.lightbo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886200"/>
            <a:ext cx="4419600" cy="28575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724400" y="3429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Оризаба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76600" y="3505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Колима</a:t>
            </a:r>
            <a:endParaRPr lang="en-US" b="1" dirty="0"/>
          </a:p>
        </p:txBody>
      </p:sp>
      <p:pic>
        <p:nvPicPr>
          <p:cNvPr id="24588" name="Picture 12" descr="http://img.allw.mn/content/travel/2013/01/3_par-iacute-cutin-volcan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3962400"/>
            <a:ext cx="4114800" cy="274320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543800" y="3581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Парикутин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lakepatzcuaro.org/publishImages/PostCard6~~element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228600"/>
            <a:ext cx="4987088" cy="3429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34000" y="5410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Парикутин</a:t>
            </a:r>
            <a:endParaRPr lang="en-US" b="1" dirty="0"/>
          </a:p>
        </p:txBody>
      </p:sp>
      <p:pic>
        <p:nvPicPr>
          <p:cNvPr id="9" name="Picture 4" descr="http://geo-mexico.com/wp-content/uploads/2013/02/paricutin-16-july-1943-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0724" y="228601"/>
            <a:ext cx="3603726" cy="5029200"/>
          </a:xfrm>
          <a:prstGeom prst="rect">
            <a:avLst/>
          </a:prstGeom>
          <a:noFill/>
        </p:spPr>
      </p:pic>
      <p:pic>
        <p:nvPicPr>
          <p:cNvPr id="12" name="Picture 8" descr="http://1.bp.blogspot.com/-e5tCEaA0wQE/T56W5vGe4jI/AAAAAAAAGxY/Zjb9X2Y3BPA/s1600/IMG_66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733800"/>
            <a:ext cx="5029200" cy="2952750"/>
          </a:xfrm>
          <a:prstGeom prst="rect">
            <a:avLst/>
          </a:prstGeom>
          <a:noFill/>
        </p:spPr>
      </p:pic>
      <p:pic>
        <p:nvPicPr>
          <p:cNvPr id="13" name="Picture 6" descr="http://www.mexonline.com/culture/images/paricutin-churc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5334000"/>
            <a:ext cx="1828800" cy="1393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тера калиент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3400"/>
            <a:ext cx="9144000" cy="5638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 smtClean="0"/>
              <a:t>Клима и вегетација Средње Америке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620000" y="5257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Врућа земља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48400" y="4267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Умерена земља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3352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Свежа земља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29200" y="2590800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Хладна земља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95800" y="1828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Снежна земља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52800" y="5334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ПРАШУМЕ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0" y="43434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ТРОПСКЕ КУЛТУРЕ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1400" y="3429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ЖИТА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2484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b="1" dirty="0" smtClean="0"/>
              <a:t>Највећа река Средње Америке је Рио Гранде, а највеће језеро је Никарагва.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rag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4876799" cy="2590800"/>
          </a:xfrm>
          <a:prstGeom prst="rect">
            <a:avLst/>
          </a:prstGeom>
        </p:spPr>
      </p:pic>
      <p:pic>
        <p:nvPicPr>
          <p:cNvPr id="3" name="Picture 2" descr="uraga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4257274"/>
            <a:ext cx="4876800" cy="2448326"/>
          </a:xfrm>
          <a:prstGeom prst="rect">
            <a:avLst/>
          </a:prstGeom>
        </p:spPr>
      </p:pic>
      <p:pic>
        <p:nvPicPr>
          <p:cNvPr id="4" name="Picture 3" descr="d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152400"/>
            <a:ext cx="3886200" cy="2857500"/>
          </a:xfrm>
          <a:prstGeom prst="rect">
            <a:avLst/>
          </a:prstGeom>
        </p:spPr>
      </p:pic>
      <p:pic>
        <p:nvPicPr>
          <p:cNvPr id="5" name="Picture 4" descr="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5400" y="3048000"/>
            <a:ext cx="3886200" cy="3657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819400"/>
            <a:ext cx="502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 smtClean="0"/>
              <a:t>Пацифичка обала прима дупло мање падавина од карипске обале. Крајем лета и током јесени овај део света је изложен дејству тропских циклона – урагана.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chichenitza.com/images/chichenit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4064000" cy="3124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47800" y="3276600"/>
            <a:ext cx="624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/>
              <a:t>Прве цивилизације: Олмеци, Толтеци, Астеци и Маје.</a:t>
            </a:r>
            <a:endParaRPr lang="en-US" sz="2000" dirty="0"/>
          </a:p>
        </p:txBody>
      </p:sp>
      <p:pic>
        <p:nvPicPr>
          <p:cNvPr id="10248" name="Picture 8" descr="https://astrobioloblog.files.wordpress.com/2011/02/apclypt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52400"/>
            <a:ext cx="4724400" cy="3147178"/>
          </a:xfrm>
          <a:prstGeom prst="rect">
            <a:avLst/>
          </a:prstGeom>
          <a:noFill/>
        </p:spPr>
      </p:pic>
      <p:pic>
        <p:nvPicPr>
          <p:cNvPr id="10250" name="Picture 10" descr="https://www.locogringo.com/wp-content/uploads/2013/06/Chichen_Itza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3733800"/>
            <a:ext cx="7429500" cy="290512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81000" y="3810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b="1" dirty="0" smtClean="0"/>
              <a:t>Чичен Ица</a:t>
            </a:r>
            <a:endParaRPr 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4267200"/>
            <a:ext cx="144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dirty="0" smtClean="0"/>
              <a:t>Маје је покорио Фернандо Кортез 1520. године.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Central Amer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 descr="8674951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981200"/>
            <a:ext cx="8001000" cy="47016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0" y="1524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 smtClean="0"/>
              <a:t>  Средња Америка има веома сложен  расни и етнички састав становништва.</a:t>
            </a:r>
            <a:endParaRPr lang="en-US" sz="2000" dirty="0"/>
          </a:p>
        </p:txBody>
      </p:sp>
      <p:sp>
        <p:nvSpPr>
          <p:cNvPr id="7172" name="AutoShape 4" descr="Compassion in Central America and the Caribbean - Compassio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central-america-hero-19_149422_640x2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228600"/>
            <a:ext cx="3886200" cy="1681996"/>
          </a:xfrm>
          <a:prstGeom prst="rect">
            <a:avLst/>
          </a:prstGeom>
        </p:spPr>
      </p:pic>
      <p:pic>
        <p:nvPicPr>
          <p:cNvPr id="7" name="Picture 6" descr="central-am-6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228600"/>
            <a:ext cx="2079170" cy="1676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0" y="838200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 smtClean="0"/>
              <a:t>  У копненом делу преовлађују местици, на Хаитију и Јамајци су црнци, а на Куби и Доминиканској Републици су мулати.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333</Words>
  <Application>Microsoft Office PowerPoint</Application>
  <PresentationFormat>On-screen Show (4:3)</PresentationFormat>
  <Paragraphs>58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skola1</dc:creator>
  <cp:lastModifiedBy>skola1</cp:lastModifiedBy>
  <cp:revision>32</cp:revision>
  <dcterms:created xsi:type="dcterms:W3CDTF">2006-08-16T00:00:00Z</dcterms:created>
  <dcterms:modified xsi:type="dcterms:W3CDTF">2020-04-08T05:03:00Z</dcterms:modified>
</cp:coreProperties>
</file>