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57" r:id="rId7"/>
    <p:sldId id="266" r:id="rId8"/>
    <p:sldId id="267" r:id="rId9"/>
    <p:sldId id="25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УЈЕДИЊЕНО КРАЉЕВСТВО </a:t>
            </a:r>
          </a:p>
          <a:p>
            <a:r>
              <a:rPr lang="sr-Cyrl-C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ВЕЛИКЕ БРИТАНИЈЕ </a:t>
            </a:r>
          </a:p>
          <a:p>
            <a:r>
              <a:rPr lang="sr-Cyrl-C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И СЕВЕРНЕ ИРСКЕ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crwflags.com/fotw/images/g/gb-16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3086100" cy="2057401"/>
          </a:xfrm>
          <a:prstGeom prst="rect">
            <a:avLst/>
          </a:prstGeom>
          <a:noFill/>
        </p:spPr>
      </p:pic>
      <p:pic>
        <p:nvPicPr>
          <p:cNvPr id="6148" name="Picture 4" descr="File:Royal Coat of Arms of the United Kingdom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429000" cy="331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467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/>
              <a:t>     </a:t>
            </a:r>
            <a:r>
              <a:rPr lang="sr-Cyrl-CS" sz="9600" b="1" dirty="0" smtClean="0">
                <a:solidFill>
                  <a:schemeClr val="accent3">
                    <a:lumMod val="50000"/>
                  </a:schemeClr>
                </a:solidFill>
              </a:rPr>
              <a:t>К   Р   А   Ј</a:t>
            </a:r>
          </a:p>
          <a:p>
            <a:endParaRPr lang="sr-Cyrl-C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r-Cyrl-CS" sz="4000" b="1" dirty="0" smtClean="0">
                <a:solidFill>
                  <a:schemeClr val="accent3">
                    <a:lumMod val="50000"/>
                  </a:schemeClr>
                </a:solidFill>
              </a:rPr>
              <a:t>              ХВАЛА  НА  ПАЖЊИ</a:t>
            </a:r>
          </a:p>
          <a:p>
            <a:endParaRPr lang="sr-Cyrl-C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sr-Cyrl-C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r-Cyrl-CS" sz="4000" b="1" dirty="0" smtClean="0">
                <a:solidFill>
                  <a:schemeClr val="accent3">
                    <a:lumMod val="50000"/>
                  </a:schemeClr>
                </a:solidFill>
              </a:rPr>
              <a:t>                  Гордана Васић</a:t>
            </a:r>
          </a:p>
          <a:p>
            <a:endParaRPr lang="sr-Cyrl-C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r-Cyrl-CS" sz="4000" b="1" dirty="0" smtClean="0">
                <a:solidFill>
                  <a:schemeClr val="accent3">
                    <a:lumMod val="50000"/>
                  </a:schemeClr>
                </a:solidFill>
              </a:rPr>
              <a:t>               Уљма, април 2014.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apresources.com/media/catalog/product/g/b/gbr-xx-165065_com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885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381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Уједињено Краљевство је острвска држава у Западној Европи.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581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Ирско море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209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Атлански океан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362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Северно море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152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Оркнејска острва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914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Хебриди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609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Шетланди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Ла Манш</a:t>
            </a:r>
            <a:endParaRPr lang="en-US" b="1" dirty="0"/>
          </a:p>
        </p:txBody>
      </p:sp>
      <p:pic>
        <p:nvPicPr>
          <p:cNvPr id="15" name="Picture 6" descr="http://www.slipperysnake.co.uk/wp-content/uploads/2011/03/United-Kingd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667000"/>
            <a:ext cx="3501259" cy="3962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718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Велика Британија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Ирска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167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Административно се може поделити на четири регије.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british-towns.net/weather/images/british_annual_precipi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232551" cy="5257800"/>
          </a:xfrm>
          <a:prstGeom prst="rect">
            <a:avLst/>
          </a:prstGeom>
          <a:noFill/>
        </p:spPr>
      </p:pic>
      <p:pic>
        <p:nvPicPr>
          <p:cNvPr id="6" name="Picture 4" descr="http://www.mapresources.com/media/catalog/product/g/b/gbr-xx-165065_com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7121" cy="525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Рељеф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/>
              <a:t>Клима 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 океанска;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838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 падавине се смањују од запада ка истоку;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 на југоистоку низија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838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 планине ниже, старе громадне;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13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Каледонске планине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Гремпиенске планине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Пенинске планине</a:t>
            </a:r>
            <a:endParaRPr lang="en-US" sz="1400" b="1" dirty="0"/>
          </a:p>
        </p:txBody>
      </p:sp>
      <p:sp>
        <p:nvSpPr>
          <p:cNvPr id="16" name="Oval 15"/>
          <p:cNvSpPr/>
          <p:nvPr/>
        </p:nvSpPr>
        <p:spPr>
          <a:xfrm>
            <a:off x="2057400" y="2743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2590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solidFill>
                  <a:srgbClr val="C00000"/>
                </a:solidFill>
              </a:rPr>
              <a:t>Бен Невис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800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Камбријске планине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3733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Алстер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19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Веће реке су Темза, Трент, Северн... </a:t>
            </a:r>
          </a:p>
          <a:p>
            <a:r>
              <a:rPr lang="sr-Cyrl-CS" sz="2000" b="1" dirty="0" smtClean="0"/>
              <a:t>Језера су ледничког порекла. </a:t>
            </a:r>
          </a:p>
          <a:p>
            <a:r>
              <a:rPr lang="sr-Cyrl-CS" sz="2000" b="1" dirty="0" smtClean="0"/>
              <a:t>Најпознатије језеро је Лох Нес.</a:t>
            </a:r>
            <a:endParaRPr lang="en-US" sz="2000" b="1" dirty="0"/>
          </a:p>
        </p:txBody>
      </p:sp>
      <p:pic>
        <p:nvPicPr>
          <p:cNvPr id="19462" name="Picture 6" descr="http://www.skye-tour.com/images/LOCH%20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"/>
            <a:ext cx="4610100" cy="2974258"/>
          </a:xfrm>
          <a:prstGeom prst="rect">
            <a:avLst/>
          </a:prstGeom>
          <a:noFill/>
        </p:spPr>
      </p:pic>
      <p:pic>
        <p:nvPicPr>
          <p:cNvPr id="19464" name="Picture 8" descr="http://readanddestroy.files.wordpress.com/2012/03/population-den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4038600" cy="52891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Густина насељености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Становништво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57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Енглези (Германи), Велшани, Шкоти и Ирци (Келти).</a:t>
            </a:r>
            <a:endParaRPr lang="en-US" b="1" dirty="0"/>
          </a:p>
        </p:txBody>
      </p:sp>
      <p:pic>
        <p:nvPicPr>
          <p:cNvPr id="19468" name="Picture 12" descr="http://upload.wikimedia.org/wikipedia/commons/7/77/Manchester_Sky_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3962400" cy="29893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76800" y="3200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Манчестер </a:t>
            </a:r>
            <a:endParaRPr lang="en-US" sz="1400" b="1" dirty="0"/>
          </a:p>
        </p:txBody>
      </p:sp>
      <p:pic>
        <p:nvPicPr>
          <p:cNvPr id="19470" name="Picture 14" descr="http://www.destination360.com/europe/uk/images/s/liverpo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3962400" cy="320177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43800" y="3200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Ливерпул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1" grpId="0"/>
      <p:bldP spid="12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.puravidabracelets.com/wp-content/uploads/2013/01/london-bridge-london-united-kingdom+1152_12894072019-tpfil02aw-12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133850" cy="3103777"/>
          </a:xfrm>
          <a:prstGeom prst="rect">
            <a:avLst/>
          </a:prstGeom>
          <a:noFill/>
        </p:spPr>
      </p:pic>
      <p:pic>
        <p:nvPicPr>
          <p:cNvPr id="3" name="Picture 6" descr="http://cdn.londonandpartners.com/asset/ba2d2924f687e5713154dbf611c103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665132" cy="26241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39000" y="2819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Бакингемска палата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819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Тауер бриџ</a:t>
            </a:r>
            <a:endParaRPr lang="en-US" sz="1400" b="1" dirty="0"/>
          </a:p>
        </p:txBody>
      </p:sp>
      <p:pic>
        <p:nvPicPr>
          <p:cNvPr id="6" name="Picture 2" descr="http://www.citystatecruises.com/img/destination/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29000"/>
            <a:ext cx="4785711" cy="3219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6324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Биг Бен и Миленијумски точак</a:t>
            </a:r>
            <a:endParaRPr lang="en-US" sz="1400" b="1" dirty="0"/>
          </a:p>
        </p:txBody>
      </p:sp>
      <p:pic>
        <p:nvPicPr>
          <p:cNvPr id="8" name="Picture 8" descr="http://www.glamboulevard.com/wp-content/uploads/2008/09/buckingham-palace-guar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200400"/>
            <a:ext cx="2971800" cy="30057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3505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Почасна гарда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5/52/Oxford_City_Birds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4343400" cy="3257550"/>
          </a:xfrm>
          <a:prstGeom prst="rect">
            <a:avLst/>
          </a:prstGeom>
          <a:noFill/>
        </p:spPr>
      </p:pic>
      <p:pic>
        <p:nvPicPr>
          <p:cNvPr id="5126" name="Picture 6" descr="http://static.asiarooms.com/hotelphotos/laterooms/83328/gallery/express-by-holiday-inn-oxford-kassam-stadium-oxford-littlemore_080820120838046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33400"/>
            <a:ext cx="3867150" cy="2895866"/>
          </a:xfrm>
          <a:prstGeom prst="rect">
            <a:avLst/>
          </a:prstGeom>
          <a:noFill/>
        </p:spPr>
      </p:pic>
      <p:pic>
        <p:nvPicPr>
          <p:cNvPr id="5128" name="Picture 8" descr="http://opentravel.com/img/TravelGuide/university-of-cambridge-cambridge-united-kingdom-452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4391025" cy="3200399"/>
          </a:xfrm>
          <a:prstGeom prst="rect">
            <a:avLst/>
          </a:prstGeom>
          <a:noFill/>
        </p:spPr>
      </p:pic>
      <p:pic>
        <p:nvPicPr>
          <p:cNvPr id="5130" name="Picture 10" descr="http://static.asiarooms.com/hotelphotos/laterooms/231364/gallery/holiday-inn-express-cambridge-duxford-m11-jct-10_0303201101204514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05200"/>
            <a:ext cx="3886200" cy="2971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5200" y="3048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solidFill>
                  <a:schemeClr val="bg1"/>
                </a:solidFill>
              </a:rPr>
              <a:t>Оксфорд</a:t>
            </a:r>
            <a:r>
              <a:rPr lang="sr-Cyrl-CS" sz="1400" b="1" dirty="0" smtClean="0"/>
              <a:t>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Кембриџ</a:t>
            </a:r>
            <a:endParaRPr lang="en-US" sz="1400" b="1" dirty="0"/>
          </a:p>
        </p:txBody>
      </p:sp>
      <p:pic>
        <p:nvPicPr>
          <p:cNvPr id="5132" name="Picture 12" descr="http://www.chch.ox.ac.uk/sites/default/files/images/college/college%202011/_MG_2683%20-%20Version%2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52400"/>
            <a:ext cx="4343400" cy="640079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00600" y="65502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Трпезарија у Оксфорду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heodora.com/wfb/photos/united_kingdom/snowdonia_wales_uk_photo_g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038600" cy="3105150"/>
          </a:xfrm>
          <a:prstGeom prst="rect">
            <a:avLst/>
          </a:prstGeom>
          <a:noFill/>
        </p:spPr>
      </p:pic>
      <p:pic>
        <p:nvPicPr>
          <p:cNvPr id="22530" name="Picture 2" descr="http://imgc.allpostersimages.com/images/P-473-488-90/21/2177/DYUCD00Z/posters/adam-woolfitt-sheep-and-farm-fox-up-yorkshire-england-united-king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276725" cy="3209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Привреда </a:t>
            </a:r>
            <a:endParaRPr lang="en-US" sz="2000" b="1" dirty="0"/>
          </a:p>
        </p:txBody>
      </p:sp>
      <p:pic>
        <p:nvPicPr>
          <p:cNvPr id="22532" name="Picture 4" descr="http://static.guim.co.uk/sys-images/Observer/Columnist/Columnists/2011/4/18/1303151677040/Rape-Seed-Crop-Field-UK-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4381500" cy="2628900"/>
          </a:xfrm>
          <a:prstGeom prst="rect">
            <a:avLst/>
          </a:prstGeom>
          <a:noFill/>
        </p:spPr>
      </p:pic>
      <p:pic>
        <p:nvPicPr>
          <p:cNvPr id="22534" name="Picture 6" descr="http://www.pennenergy.com/content/dam/Pennenergy/online-articles/2013/April/UK%20offsho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038600"/>
            <a:ext cx="4295775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657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Сточарство, земљорадња, текстилна, прехрамбена, </a:t>
            </a:r>
            <a:r>
              <a:rPr lang="sr-Cyrl-CS" sz="1600" b="1" dirty="0" smtClean="0"/>
              <a:t>хемијска, електроиндустрија, </a:t>
            </a:r>
            <a:r>
              <a:rPr lang="sr-Cyrl-CS" sz="1600" b="1" dirty="0" smtClean="0"/>
              <a:t>трговина, туризам.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aijame.edublogs.org/files/2011/03/united-kingdom-1bsn0x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"/>
            <a:ext cx="4800600" cy="3255407"/>
          </a:xfrm>
          <a:prstGeom prst="rect">
            <a:avLst/>
          </a:prstGeom>
          <a:noFill/>
        </p:spPr>
      </p:pic>
      <p:pic>
        <p:nvPicPr>
          <p:cNvPr id="3" name="Picture 4" descr="http://www.puretravel.com/uploadedresources/continents/subcontinents/countries/UK%20London_20090424145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4724400" cy="3145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3429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Стоунхеџ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6400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Лондон, дабл декер, Биг Бен</a:t>
            </a:r>
            <a:endParaRPr lang="en-US" sz="1400" b="1" dirty="0"/>
          </a:p>
        </p:txBody>
      </p:sp>
      <p:pic>
        <p:nvPicPr>
          <p:cNvPr id="24578" name="Picture 2" descr="http://www.destination360.com/europe/uk/images/s/eng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733799" cy="29870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3200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Темза и Бакингемска палата</a:t>
            </a:r>
            <a:endParaRPr lang="en-US" sz="1400" b="1" dirty="0"/>
          </a:p>
        </p:txBody>
      </p:sp>
      <p:pic>
        <p:nvPicPr>
          <p:cNvPr id="24584" name="Picture 8" descr="http://s1.hubimg.com/u/6721082_f4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733800"/>
            <a:ext cx="3962400" cy="26362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3429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Клифови, Седам сестара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1.bp.blogspot.com/_fsBcIW-leyM/TEzG_BPGXFI/AAAAAAAAGWY/Eo40Yq9GwSU/s1600/royf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943600" cy="5067302"/>
          </a:xfrm>
          <a:prstGeom prst="rect">
            <a:avLst/>
          </a:prstGeom>
          <a:noFill/>
        </p:spPr>
      </p:pic>
      <p:pic>
        <p:nvPicPr>
          <p:cNvPr id="5" name="Picture 4" descr="http://www1.pictures.zimbio.com/bg/Kate+Middleton+Queen+Elizabeth+II+Will+Kate+L722OjYIxzk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95400"/>
            <a:ext cx="5000393" cy="4141739"/>
          </a:xfrm>
          <a:prstGeom prst="rect">
            <a:avLst/>
          </a:prstGeom>
          <a:noFill/>
        </p:spPr>
      </p:pic>
      <p:pic>
        <p:nvPicPr>
          <p:cNvPr id="6" name="Picture 10" descr="http://www.greatdreams.com/blog-2013/british-royal-famil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8656320" cy="5410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2484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Британска краљевска породица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185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24</cp:revision>
  <dcterms:created xsi:type="dcterms:W3CDTF">2006-08-16T00:00:00Z</dcterms:created>
  <dcterms:modified xsi:type="dcterms:W3CDTF">2014-04-12T21:02:17Z</dcterms:modified>
</cp:coreProperties>
</file>