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59" r:id="rId5"/>
    <p:sldId id="265" r:id="rId6"/>
    <p:sldId id="271" r:id="rId7"/>
    <p:sldId id="270" r:id="rId8"/>
    <p:sldId id="269" r:id="rId9"/>
    <p:sldId id="272" r:id="rId10"/>
    <p:sldId id="273" r:id="rId11"/>
    <p:sldId id="274" r:id="rId12"/>
    <p:sldId id="275" r:id="rId13"/>
    <p:sldId id="276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762000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4000" dirty="0" smtClean="0">
                <a:latin typeface="Comic Sans MS" pitchFamily="66" charset="0"/>
              </a:rPr>
              <a:t>Просторне целине у којима туризам има доминантну улогу називају се </a:t>
            </a:r>
            <a:r>
              <a:rPr lang="sr-Cyrl-RS" sz="4000" b="1" dirty="0" smtClean="0">
                <a:latin typeface="Comic Sans MS" pitchFamily="66" charset="0"/>
              </a:rPr>
              <a:t>туристичке регије</a:t>
            </a:r>
            <a:r>
              <a:rPr lang="sr-Cyrl-RS" sz="4000" dirty="0" smtClean="0">
                <a:latin typeface="Comic Sans MS" pitchFamily="66" charset="0"/>
              </a:rPr>
              <a:t>. </a:t>
            </a:r>
          </a:p>
          <a:p>
            <a:pPr algn="just"/>
            <a:endParaRPr lang="sr-Cyrl-RS" sz="4000" dirty="0" smtClean="0">
              <a:latin typeface="Comic Sans MS" pitchFamily="66" charset="0"/>
            </a:endParaRPr>
          </a:p>
          <a:p>
            <a:pPr algn="just"/>
            <a:r>
              <a:rPr lang="sr-Cyrl-RS" sz="4000" dirty="0" smtClean="0">
                <a:latin typeface="Comic Sans MS" pitchFamily="66" charset="0"/>
              </a:rPr>
              <a:t>Оне могу бити приморске, планинске, језерске, бањске.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latin typeface="Comic Sans MS" pitchFamily="66" charset="0"/>
              </a:rPr>
              <a:t>СЛОВЕНИЈА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https://upload.wikimedia.org/wikipedia/commons/thumb/7/70/Koperlandmarks.jpg/250px-Koperlandmar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76600"/>
            <a:ext cx="2689767" cy="3429001"/>
          </a:xfrm>
          <a:prstGeom prst="rect">
            <a:avLst/>
          </a:prstGeom>
          <a:noFill/>
        </p:spPr>
      </p:pic>
      <p:pic>
        <p:nvPicPr>
          <p:cNvPr id="22532" name="Picture 4" descr="http://www.dreamland.travel/media/wysiwyg/portoroz_letovanje_slovenija_hoteli_ce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4362450" cy="22955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3200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Порторож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505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Копар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52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latin typeface="Comic Sans MS" pitchFamily="66" charset="0"/>
              </a:rPr>
              <a:t>ХРВАТСКА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4" name="Picture 6" descr="http://easteuropeangateway.com/web_images/pu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14400"/>
            <a:ext cx="4419600" cy="2946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38600" y="3352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Пула</a:t>
            </a:r>
            <a:endParaRPr lang="en-US" sz="1400" b="1" dirty="0"/>
          </a:p>
        </p:txBody>
      </p:sp>
      <p:pic>
        <p:nvPicPr>
          <p:cNvPr id="22536" name="Picture 8" descr="http://www.liburniajazz.hr/images/opatij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962400"/>
            <a:ext cx="6096000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0" y="3657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Опатија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tourist-croatia.com/sliketz/split_zag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58250" cy="2343151"/>
          </a:xfrm>
          <a:prstGeom prst="rect">
            <a:avLst/>
          </a:prstGeom>
          <a:noFill/>
        </p:spPr>
      </p:pic>
      <p:pic>
        <p:nvPicPr>
          <p:cNvPr id="26628" name="Picture 4" descr="http://croatia.hr/Images/t900x600-5826/dubrovnik_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2570506"/>
            <a:ext cx="4190999" cy="40588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59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Дубровник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01000" y="3048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Сплит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6630" name="Picture 6" descr="http://infovrsar.com/wp-content/uploads/2012/05/brio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572208"/>
            <a:ext cx="4610100" cy="40476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077200" y="25908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Бриони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rgbClr val="C00000"/>
                </a:solidFill>
                <a:latin typeface="Comic Sans MS" pitchFamily="66" charset="0"/>
              </a:rPr>
              <a:t>ЦРНА ГОРА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5606" name="Picture 6" descr="http://www.asybijela.com/images/slideshow/b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19400"/>
            <a:ext cx="88392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0" y="5791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rgbClr val="C00000"/>
                </a:solidFill>
              </a:rPr>
              <a:t>Котор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4953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rgbClr val="C00000"/>
                </a:solidFill>
              </a:rPr>
              <a:t>Тиват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4267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rgbClr val="C00000"/>
                </a:solidFill>
              </a:rPr>
              <a:t>Херцег Нови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4876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rgbClr val="C00000"/>
                </a:solidFill>
              </a:rPr>
              <a:t>Рисан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5610" name="Picture 10" descr="https://luxapartmani.com/images/O_Budvi_fotografije/Budva-Sveti-Stefan-pla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52400"/>
            <a:ext cx="5124450" cy="25538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0" y="152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Будва, Свети Стефан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Црногорско приморје обухвата Бококоторски залив и обалу Црне Горе, до ушћа реке Бојане у Јадранско море.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4495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rgbClr val="C00000"/>
                </a:solidFill>
              </a:rPr>
              <a:t>Бијела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rgbClr val="C00000"/>
                </a:solidFill>
                <a:latin typeface="Comic Sans MS" pitchFamily="66" charset="0"/>
              </a:rPr>
              <a:t>ГРЧКА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4" descr="http://cdni.condenast.co.uk/646x430/a_c/athens_cnt_18nov09_iStock_b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8690" y="152400"/>
            <a:ext cx="5723860" cy="3810000"/>
          </a:xfrm>
          <a:prstGeom prst="rect">
            <a:avLst/>
          </a:prstGeom>
          <a:noFill/>
        </p:spPr>
      </p:pic>
      <p:pic>
        <p:nvPicPr>
          <p:cNvPr id="24580" name="Picture 4" descr="http://blog.lastminuteclick.it/wp-content/uploads/2010/05/SANTORIN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038600"/>
            <a:ext cx="5715000" cy="2686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1524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Атина, Акропољ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4038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Санторини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Приморје Грчке обухвата југ Балканског полуострва, Пелопонез, Халкидики и бројна острва Јонског, Егејског и Средоземног мора.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4582" name="Picture 6" descr="http://www.united-hellas.com/tourism/halkidiki/images/athos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743200"/>
            <a:ext cx="2971800" cy="396735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33600" y="6400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Хиландар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dn.lightgalleries.net/4f1ec8212374d/images/Terraza_Junior_Suite_vista_mar_000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"/>
            <a:ext cx="101346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914400"/>
            <a:ext cx="655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8000" b="1" dirty="0" smtClean="0">
                <a:solidFill>
                  <a:srgbClr val="C00000"/>
                </a:solidFill>
                <a:latin typeface="Comic Sans MS" pitchFamily="66" charset="0"/>
              </a:rPr>
              <a:t>ХВАЛА НА </a:t>
            </a:r>
          </a:p>
          <a:p>
            <a:pPr algn="ctr"/>
            <a:r>
              <a:rPr lang="sr-Cyrl-RS" sz="8000" b="1" dirty="0" smtClean="0">
                <a:solidFill>
                  <a:srgbClr val="C00000"/>
                </a:solidFill>
                <a:latin typeface="Comic Sans MS" pitchFamily="66" charset="0"/>
              </a:rPr>
              <a:t>ПАЖЊИ</a:t>
            </a:r>
          </a:p>
          <a:p>
            <a:pPr algn="ctr"/>
            <a:endParaRPr lang="sr-Cyrl-RS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sr-Cyrl-RS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sr-Cyrl-RS" sz="2000" b="1" dirty="0" smtClean="0">
                <a:solidFill>
                  <a:srgbClr val="C00000"/>
                </a:solidFill>
                <a:latin typeface="Comic Sans MS" pitchFamily="66" charset="0"/>
              </a:rPr>
              <a:t>Аутор</a:t>
            </a:r>
          </a:p>
          <a:p>
            <a:pPr algn="ctr"/>
            <a:r>
              <a:rPr lang="sr-Cyrl-RS" sz="4000" b="1" dirty="0" smtClean="0">
                <a:solidFill>
                  <a:srgbClr val="C00000"/>
                </a:solidFill>
                <a:latin typeface="Comic Sans MS" pitchFamily="66" charset="0"/>
              </a:rPr>
              <a:t>Гордана Васић</a:t>
            </a:r>
          </a:p>
          <a:p>
            <a:pPr algn="ctr"/>
            <a:endParaRPr lang="sr-Cyrl-RS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sr-Cyrl-RS" sz="2000" b="1" dirty="0" smtClean="0">
                <a:solidFill>
                  <a:srgbClr val="C00000"/>
                </a:solidFill>
                <a:latin typeface="Comic Sans MS" pitchFamily="66" charset="0"/>
              </a:rPr>
              <a:t>2016.година</a:t>
            </a:r>
            <a:endParaRPr lang="en-U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СРЕДОЗЕМНО</a:t>
            </a:r>
          </a:p>
          <a:p>
            <a:pPr algn="ctr"/>
            <a:endParaRPr lang="sr-Cyrl-R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sr-Cyrl-R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Cyrl-R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ПРИМОРЈЕ </a:t>
            </a:r>
          </a:p>
          <a:p>
            <a:pPr algn="ctr"/>
            <a:endParaRPr lang="sr-Cyrl-R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sr-Cyrl-R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ЕВРОПЕ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latin typeface="Comic Sans MS" pitchFamily="66" charset="0"/>
              </a:rPr>
              <a:t>ШПАНИЈА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1524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Средоземно приморје Шпаније се простире од границе према Француској до Гибралтарског мореуза. Обухвата и Балеарска острва и приморје Андалузије у Атлантском океану.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6" descr="http://america.pink/images/1/0/9/1/9/6/8/en/2-costa-del-azah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419600"/>
            <a:ext cx="6019800" cy="2278733"/>
          </a:xfrm>
          <a:prstGeom prst="rect">
            <a:avLst/>
          </a:prstGeom>
          <a:noFill/>
        </p:spPr>
      </p:pic>
      <p:pic>
        <p:nvPicPr>
          <p:cNvPr id="5" name="Picture 8" descr="http://www.demediterraning.com/CMS/Servidor/Demediterraning/galeria/19329____costa_azahar_2_35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419600"/>
            <a:ext cx="2705100" cy="2247901"/>
          </a:xfrm>
          <a:prstGeom prst="rect">
            <a:avLst/>
          </a:prstGeom>
          <a:noFill/>
        </p:spPr>
      </p:pic>
      <p:pic>
        <p:nvPicPr>
          <p:cNvPr id="6" name="Picture 2" descr="http://www.leadingpropertygroupspain.com/wp-content/uploads/2014/04/Costa-Bra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447800"/>
            <a:ext cx="5638800" cy="29048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953000" y="4419600"/>
            <a:ext cx="1245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b="1" dirty="0" smtClean="0"/>
              <a:t>Коста Дорада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3352800" y="1447800"/>
            <a:ext cx="1113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b="1" dirty="0" smtClean="0"/>
              <a:t>Коста Брава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228600" y="1752600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Средоземно приморје Шпаније има разуђену обалу и изразито суптропску климу, са инсолацијом дужом од 2 500 часова годишње, и купалишном сезоном од пет месеци.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irpano.ru/files/barcelona_02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52400"/>
            <a:ext cx="6191250" cy="3181350"/>
          </a:xfrm>
          <a:prstGeom prst="rect">
            <a:avLst/>
          </a:prstGeom>
          <a:noFill/>
        </p:spPr>
      </p:pic>
      <p:pic>
        <p:nvPicPr>
          <p:cNvPr id="5124" name="Picture 4" descr="http://vignette2.wikia.nocookie.net/people-dont-have-to-be-anything-else/images/c/c0/02_valencia.jpg/revision/latest?cb=201406181333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5389" y="3505200"/>
            <a:ext cx="6176211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1524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Барселона, Коста Брава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505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Валенсија, Коста Бланка</a:t>
            </a:r>
            <a:endParaRPr lang="en-US" sz="1400" b="1" dirty="0"/>
          </a:p>
        </p:txBody>
      </p:sp>
      <p:pic>
        <p:nvPicPr>
          <p:cNvPr id="5126" name="Picture 6" descr="https://s-media-cache-ak0.pinimg.com/236x/55/88/e5/5588e5f810b534353ef3a69f699edb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1"/>
            <a:ext cx="2590800" cy="3352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152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Севиља, Коста дел Луз</a:t>
            </a:r>
            <a:endParaRPr lang="en-US" sz="1400" b="1" dirty="0"/>
          </a:p>
        </p:txBody>
      </p:sp>
      <p:pic>
        <p:nvPicPr>
          <p:cNvPr id="5128" name="Picture 8" descr="https://s-media-cache-ak0.pinimg.com/236x/bf/8f/75/bf8f75f314762387fe0a7e94b26e243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81400"/>
            <a:ext cx="2590800" cy="31242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3581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Кордоба, Андалузија</a:t>
            </a:r>
            <a:endParaRPr lang="en-US" sz="1400" b="1" dirty="0"/>
          </a:p>
        </p:txBody>
      </p:sp>
      <p:pic>
        <p:nvPicPr>
          <p:cNvPr id="10" name="Picture 2" descr="https://static0.traveltek.net/uploaded/2014/10/14145939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2260" y="152400"/>
            <a:ext cx="3571240" cy="2819400"/>
          </a:xfrm>
          <a:prstGeom prst="rect">
            <a:avLst/>
          </a:prstGeom>
          <a:noFill/>
        </p:spPr>
      </p:pic>
      <p:pic>
        <p:nvPicPr>
          <p:cNvPr id="12" name="Picture 4" descr="http://www.spain.info/export/sites/spaininfo/comun/carrusel-recursos/baleares/ibiza-20739918-istock.jpg_3692725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52400"/>
            <a:ext cx="5181600" cy="2286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0400" y="152400"/>
            <a:ext cx="2133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b="1" dirty="0" smtClean="0"/>
              <a:t>Ибица, Балеарска острва</a:t>
            </a:r>
            <a:endParaRPr lang="en-US" sz="1400" b="1" dirty="0"/>
          </a:p>
        </p:txBody>
      </p:sp>
      <p:pic>
        <p:nvPicPr>
          <p:cNvPr id="14" name="Picture 12" descr="http://cdn.marketkonekt.com/sites/balkanbaba/docs/bg/image_1449653828_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2590800"/>
            <a:ext cx="5105400" cy="4095751"/>
          </a:xfrm>
          <a:prstGeom prst="rect">
            <a:avLst/>
          </a:prstGeom>
          <a:noFill/>
        </p:spPr>
      </p:pic>
      <p:pic>
        <p:nvPicPr>
          <p:cNvPr id="15" name="Picture 14" descr="http://i.galahotels.com/7/1/0/4/9/9/0/994017/Y/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3048000"/>
            <a:ext cx="3657600" cy="36576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334000" y="3048000"/>
            <a:ext cx="1628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b="1" dirty="0" smtClean="0"/>
              <a:t>Палма де Мајорка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11" grpId="0"/>
      <p:bldP spid="11" grpId="1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obbles.co.uk/wp-content/uploads/2015/03/tenerife-seasonal-job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52400"/>
            <a:ext cx="3733800" cy="2362200"/>
          </a:xfrm>
          <a:prstGeom prst="rect">
            <a:avLst/>
          </a:prstGeom>
          <a:noFill/>
        </p:spPr>
      </p:pic>
      <p:pic>
        <p:nvPicPr>
          <p:cNvPr id="22532" name="Picture 4" descr="http://media-cdn.tripadvisor.com/media/photo-s/03/9b/30/09/playa-de-las-americ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52400"/>
            <a:ext cx="5010150" cy="3152775"/>
          </a:xfrm>
          <a:prstGeom prst="rect">
            <a:avLst/>
          </a:prstGeom>
          <a:noFill/>
        </p:spPr>
      </p:pic>
      <p:pic>
        <p:nvPicPr>
          <p:cNvPr id="22534" name="Picture 6" descr="http://cdn.images.express.co.uk/img/dynamic/1/590x/Tenerife-death-British-tourist-6367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352800"/>
            <a:ext cx="5619750" cy="3333750"/>
          </a:xfrm>
          <a:prstGeom prst="rect">
            <a:avLst/>
          </a:prstGeom>
          <a:noFill/>
        </p:spPr>
      </p:pic>
      <p:pic>
        <p:nvPicPr>
          <p:cNvPr id="22536" name="Picture 8" descr="http://www.greatcanaryislands.com/webroot/files/images/holidays_in_canary_islands_spa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954020"/>
            <a:ext cx="3124200" cy="37230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25908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Тенерифе и Лас Палмас, Канарска острва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nice-driver.com/wp-content/uploads/2015/08/monaco-transf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52400"/>
            <a:ext cx="5181600" cy="25145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33800" y="2743200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Средоземно приморје Француске обухвата приобаље од границе са Италијом до границе са Шпанијом, са две значајне туристичке регије – Азурна обала и обала Лангдок.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2" descr="http://www.reise400.de/cote-d-azur/main-photos-s01/saint-tropez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038600"/>
            <a:ext cx="5257800" cy="26828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33800" y="6400800"/>
            <a:ext cx="1040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b="1" dirty="0" smtClean="0"/>
              <a:t>Сен Тропез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524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Монако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3288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latin typeface="Comic Sans MS" pitchFamily="66" charset="0"/>
              </a:rPr>
              <a:t>ФРАНЦУСКА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 descr="http://www.leeabbamonte.com/wp-content/uploads/2008/04/monte_carlo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9200"/>
            <a:ext cx="3505200" cy="27715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45720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Обала је ситно разуђена а клима блага и лети и зими, са инсолацијом преко 2.800 часова годишње. Туристичка сезона због тога траје читаве године.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9624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Монте Карло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nyhabitat.com/blog/wp-content/uploads/2012/07/boulevard-croisette-cannes-french-rivi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857695"/>
            <a:ext cx="5114925" cy="38383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2819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Кан </a:t>
            </a:r>
            <a:endParaRPr lang="en-US" sz="1400" b="1" dirty="0"/>
          </a:p>
        </p:txBody>
      </p:sp>
      <p:pic>
        <p:nvPicPr>
          <p:cNvPr id="21508" name="Picture 4" descr="http://www.mojaputovanja.com/live/digitalAssets/17224_nicavel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"/>
            <a:ext cx="4000500" cy="26090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2438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Ница </a:t>
            </a:r>
            <a:endParaRPr lang="en-US" sz="1400" b="1" dirty="0"/>
          </a:p>
        </p:txBody>
      </p:sp>
      <p:pic>
        <p:nvPicPr>
          <p:cNvPr id="3076" name="Picture 4" descr="http://www.antibes.co.uk/antibes.old.fort.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038600"/>
            <a:ext cx="3505200" cy="2671065"/>
          </a:xfrm>
          <a:prstGeom prst="rect">
            <a:avLst/>
          </a:prstGeom>
          <a:noFill/>
        </p:spPr>
      </p:pic>
      <p:pic>
        <p:nvPicPr>
          <p:cNvPr id="3078" name="Picture 6" descr="http://f.tqn.com/y/gofrance/1/W/P/J/ANTPHOTOAERIEN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38600" y="2286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Антиб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971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Азурна обала се сматра најстаријом туристичком регијом на свету.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038600"/>
            <a:ext cx="657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b="1" dirty="0" smtClean="0"/>
              <a:t>Антиб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latin typeface="Comic Sans MS" pitchFamily="66" charset="0"/>
              </a:rPr>
              <a:t>ИТАЛИЈА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s://www.shoretrips.com/excursion-image/nice-france/ventimiglia-or-san-remo-and-menton-a-shoretrips-premium-shared-van-tour/017645_110906095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52400"/>
            <a:ext cx="5886450" cy="33100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62800" y="152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Сан Ремо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2667000" y="35052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Comic Sans MS" pitchFamily="66" charset="0"/>
              </a:rPr>
              <a:t>Приморје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Италије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обухвата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sr-Cyrl-RS" dirty="0" smtClean="0">
                <a:latin typeface="Comic Sans MS" pitchFamily="66" charset="0"/>
              </a:rPr>
              <a:t>читаво Апенинско полуострво и острва Сицилију и Сардинију.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2" name="Picture 4" descr="http://www.towerofpisa.org/wp-content/uploads/2015/04/pisa-leaning-tower1-224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2438400" cy="32657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914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Пиза</a:t>
            </a:r>
            <a:endParaRPr lang="en-US" sz="1400" b="1" dirty="0"/>
          </a:p>
        </p:txBody>
      </p:sp>
      <p:pic>
        <p:nvPicPr>
          <p:cNvPr id="2054" name="Picture 6" descr="http://www.afs.org.in/site_images/0006/7385/Ital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19600"/>
            <a:ext cx="6172200" cy="23164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4343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Фиренца</a:t>
            </a:r>
            <a:endParaRPr lang="en-US" sz="1400" b="1" dirty="0"/>
          </a:p>
        </p:txBody>
      </p:sp>
      <p:pic>
        <p:nvPicPr>
          <p:cNvPr id="2056" name="Picture 8" descr="https://s-media-cache-ak0.pinimg.com/236x/d2/05/bf/d205bfd9a0c93bb383371c346aecb2b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505200"/>
            <a:ext cx="2133600" cy="32004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81800" y="3505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Капри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ampaniailoveyou.com/images/immagini/mare/3242368762_2da0a1aa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762500" cy="3171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91000" y="152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Напуљ</a:t>
            </a:r>
            <a:endParaRPr lang="en-US" sz="1400" b="1" dirty="0"/>
          </a:p>
        </p:txBody>
      </p:sp>
      <p:pic>
        <p:nvPicPr>
          <p:cNvPr id="23556" name="Picture 4" descr="http://data.whicdn.com/images/13381866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"/>
            <a:ext cx="3962400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2895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Венеција</a:t>
            </a:r>
            <a:endParaRPr lang="en-US" sz="1400" b="1" dirty="0"/>
          </a:p>
        </p:txBody>
      </p:sp>
      <p:pic>
        <p:nvPicPr>
          <p:cNvPr id="23560" name="Picture 8" descr="http://www.wildernesstravel.com/images/trips/europe/italy/rome-to-ravenna-shutterstock-maksim-budnikov-48425815-pa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43400"/>
            <a:ext cx="6334125" cy="23431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34290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Регије које излазе на Лигуријско и Тиренско море су топлије и више посећене од оних које се налазе на обали Јадранског мора.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343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Сан Марино</a:t>
            </a:r>
            <a:endParaRPr lang="en-US" sz="1400" b="1" dirty="0"/>
          </a:p>
        </p:txBody>
      </p:sp>
      <p:pic>
        <p:nvPicPr>
          <p:cNvPr id="23564" name="Picture 12" descr="https://s-media-cache-ak0.pinimg.com/236x/a6/db/58/a6db5805bb2315ca42b40e1b67b49af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429001"/>
            <a:ext cx="2400300" cy="32956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00" y="3124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Етна, Сицилија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307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84</cp:revision>
  <dcterms:created xsi:type="dcterms:W3CDTF">2006-08-16T00:00:00Z</dcterms:created>
  <dcterms:modified xsi:type="dcterms:W3CDTF">2016-03-31T17:56:15Z</dcterms:modified>
</cp:coreProperties>
</file>