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BFACA-0F58-4529-8C8B-16A48C60AD01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622A0-F159-43B5-93B6-CBDB6C915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1CB61-E8F7-41B5-BD06-57F219FF7BCE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809E-28C8-4C52-AAB8-80D5519E4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6066-D9ED-42D4-9244-AD63AC76A0E0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D5682-8EC3-49AE-93A7-9A0689E9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C2605-00F9-410B-977E-476343D6472B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5EDC7-6555-406A-9BFC-551D0C5F5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E38EC-68C6-4690-B710-9E91C56018D8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8A91-62FE-4730-883A-323AAC869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06CD-9962-4231-8D5E-63625A3F4134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4CD80-C0B5-4324-865D-BB49D0BE0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E8F6-A91C-492C-AD6C-BC94E5ACD710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820F-E8A2-44A9-B46D-E2DC10892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1D069-BB4F-41E3-B88C-60D706D9D0F3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1946C-4027-4AA6-9DB0-C53E21F2E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7507-777C-4122-A24C-8387563EEAC8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0EFA2-FE2A-4331-8FA3-1AF081F88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7591-E861-46B9-B987-075A597BD955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EB8F-06BD-4898-A80A-C92772359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18291-5BBF-497D-A7F6-3B7AFCFB52DE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5B95A-6761-4C12-82A2-BABC95CD4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EA3185-D4F6-4551-A454-B785ECA16CD6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6F7B42-336B-43BE-9424-F64870060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28600"/>
            <a:ext cx="71628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РЕПУБЛИКА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СРБИЈА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3429000"/>
            <a:ext cx="5257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>
                <a:latin typeface="Comic Sans MS" pitchFamily="66" charset="0"/>
              </a:rPr>
              <a:t>Површина: 88 361 км2</a:t>
            </a:r>
          </a:p>
          <a:p>
            <a:endParaRPr lang="sr-Cyrl-CS">
              <a:latin typeface="Comic Sans MS" pitchFamily="66" charset="0"/>
            </a:endParaRPr>
          </a:p>
          <a:p>
            <a:r>
              <a:rPr lang="sr-Cyrl-CS">
                <a:latin typeface="Comic Sans MS" pitchFamily="66" charset="0"/>
              </a:rPr>
              <a:t>Број становника: 9 454 197 (Клет)</a:t>
            </a:r>
          </a:p>
          <a:p>
            <a:endParaRPr lang="sr-Cyrl-CS">
              <a:latin typeface="Comic Sans MS" pitchFamily="66" charset="0"/>
            </a:endParaRPr>
          </a:p>
          <a:p>
            <a:r>
              <a:rPr lang="sr-Cyrl-CS">
                <a:latin typeface="Comic Sans MS" pitchFamily="66" charset="0"/>
              </a:rPr>
              <a:t>Густина насељености: 107 ст/км2</a:t>
            </a:r>
          </a:p>
          <a:p>
            <a:endParaRPr lang="sr-Cyrl-CS">
              <a:latin typeface="Comic Sans MS" pitchFamily="66" charset="0"/>
            </a:endParaRPr>
          </a:p>
          <a:p>
            <a:r>
              <a:rPr lang="sr-Cyrl-CS">
                <a:latin typeface="Comic Sans MS" pitchFamily="66" charset="0"/>
              </a:rPr>
              <a:t>Главни град: Београд</a:t>
            </a:r>
            <a:endParaRPr lang="en-US">
              <a:latin typeface="Comic Sans MS" pitchFamily="66" charset="0"/>
            </a:endParaRPr>
          </a:p>
        </p:txBody>
      </p:sp>
      <p:pic>
        <p:nvPicPr>
          <p:cNvPr id="3074" name="Picture 2" descr="http://upload.wikimedia.org/wikipedia/commons/thumb/f/ff/Flag_of_Serbia.svg/320px-Flag_of_Serbi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733800"/>
            <a:ext cx="2362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upload.wikimedia.org/wikipedia/commons/thumb/9/96/Coat_of_arms_of_Serbia.svg/385px-Coat_of_arms_of_Serbi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00400"/>
            <a:ext cx="20574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0" y="63246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>
                <a:latin typeface="Comic Sans MS" pitchFamily="66" charset="0"/>
              </a:rPr>
              <a:t>Гордана Васић</a:t>
            </a: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304800"/>
            <a:ext cx="6477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6000" b="1">
                <a:solidFill>
                  <a:srgbClr val="FF0000"/>
                </a:solidFill>
                <a:latin typeface="Comic Sans MS" pitchFamily="66" charset="0"/>
              </a:rPr>
              <a:t>I </a:t>
            </a:r>
            <a:r>
              <a:rPr lang="sr-Cyrl-CS" sz="6000" b="1">
                <a:solidFill>
                  <a:srgbClr val="FF0000"/>
                </a:solidFill>
                <a:latin typeface="Comic Sans MS" pitchFamily="66" charset="0"/>
              </a:rPr>
              <a:t>Положај</a:t>
            </a:r>
            <a:endParaRPr lang="en-US" sz="6000" b="1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eestec.etf.rs/leadtheway/images/site_images/europe-serb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28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6002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sr-Cyrl-CS">
                <a:latin typeface="Comic Sans MS" pitchFamily="66" charset="0"/>
              </a:rPr>
              <a:t> </a:t>
            </a:r>
            <a:r>
              <a:rPr lang="sr-Cyrl-CS" sz="2000">
                <a:latin typeface="Comic Sans MS" pitchFamily="66" charset="0"/>
              </a:rPr>
              <a:t>Континентална земља у југоисточном </a:t>
            </a:r>
          </a:p>
          <a:p>
            <a:r>
              <a:rPr lang="sr-Cyrl-CS" sz="2000">
                <a:latin typeface="Comic Sans MS" pitchFamily="66" charset="0"/>
              </a:rPr>
              <a:t>  делу Балканског полуострва;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5146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>
                <a:latin typeface="Comic Sans MS" pitchFamily="66" charset="0"/>
              </a:rPr>
              <a:t>- Има добар саобраћајни положај;</a:t>
            </a:r>
            <a:endParaRPr lang="en-US" sz="2000">
              <a:latin typeface="Comic Sans MS" pitchFamily="66" charset="0"/>
            </a:endParaRPr>
          </a:p>
        </p:txBody>
      </p:sp>
      <p:pic>
        <p:nvPicPr>
          <p:cNvPr id="2052" name="Picture 4" descr="http://cdn.windows8wallpapers.org/wp-content/uploads/2011/09/serbian-nature-thre-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81400"/>
            <a:ext cx="44958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farm3.staticflickr.com/2388/2406537079_f9c837a696_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814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www.snowsphere.com/images/stories/balkans/serbia-Kopaon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623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ttp://cdn.travel-library.com/images/tourpics/9/509-818-224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609975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0"/>
            <a:ext cx="5562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6000" b="1">
                <a:solidFill>
                  <a:srgbClr val="FF0000"/>
                </a:solidFill>
                <a:latin typeface="Comic Sans MS" pitchFamily="66" charset="0"/>
              </a:rPr>
              <a:t>II  </a:t>
            </a:r>
            <a:r>
              <a:rPr lang="sr-Cyrl-CS" sz="6000" b="1">
                <a:solidFill>
                  <a:srgbClr val="FF0000"/>
                </a:solidFill>
                <a:latin typeface="Comic Sans MS" pitchFamily="66" charset="0"/>
              </a:rPr>
              <a:t>Природа</a:t>
            </a:r>
            <a:endParaRPr lang="en-US" sz="6000" b="1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eestec.etf.rs/leadtheway/images/site_images/serbia-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28600"/>
            <a:ext cx="28575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914400"/>
            <a:ext cx="563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3200" b="1">
                <a:solidFill>
                  <a:srgbClr val="0070C0"/>
                </a:solidFill>
                <a:latin typeface="Comic Sans MS" pitchFamily="66" charset="0"/>
              </a:rPr>
              <a:t>1. рељеф</a:t>
            </a:r>
            <a:endParaRPr lang="en-US" sz="3200" b="1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447800"/>
            <a:ext cx="6553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sr-Cyrl-CS" sz="2000">
                <a:latin typeface="Comic Sans MS" pitchFamily="66" charset="0"/>
              </a:rPr>
              <a:t> на северу Панонска низија;</a:t>
            </a:r>
          </a:p>
          <a:p>
            <a:pPr>
              <a:buFontTx/>
              <a:buChar char="-"/>
            </a:pPr>
            <a:r>
              <a:rPr lang="sr-Cyrl-CS" sz="2000">
                <a:latin typeface="Comic Sans MS" pitchFamily="66" charset="0"/>
              </a:rPr>
              <a:t> јужно од Саве и Дунава брдско- планински  рељеф (млађе веначне Динарске и Карпатске планине, старе громадне планине Српско-македонске масе);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30480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3200" b="1">
                <a:solidFill>
                  <a:srgbClr val="0070C0"/>
                </a:solidFill>
                <a:latin typeface="Comic Sans MS" pitchFamily="66" charset="0"/>
              </a:rPr>
              <a:t>2. клима</a:t>
            </a:r>
            <a:endParaRPr lang="en-US" sz="3200" b="1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3581400"/>
            <a:ext cx="5562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sr-Cyrl-CS" sz="2000">
                <a:latin typeface="Comic Sans MS" pitchFamily="66" charset="0"/>
              </a:rPr>
              <a:t> на северу континентална</a:t>
            </a:r>
          </a:p>
          <a:p>
            <a:pPr>
              <a:buFontTx/>
              <a:buChar char="-"/>
            </a:pPr>
            <a:r>
              <a:rPr lang="sr-Cyrl-CS" sz="2000">
                <a:latin typeface="Comic Sans MS" pitchFamily="66" charset="0"/>
              </a:rPr>
              <a:t> до 800 мнв умерено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sr-Cyrl-CS" sz="2000">
                <a:latin typeface="Comic Sans MS" pitchFamily="66" charset="0"/>
              </a:rPr>
              <a:t>континентална;</a:t>
            </a:r>
          </a:p>
          <a:p>
            <a:pPr>
              <a:buFontTx/>
              <a:buChar char="-"/>
            </a:pPr>
            <a:r>
              <a:rPr lang="sr-Cyrl-CS" sz="2000">
                <a:latin typeface="Comic Sans MS" pitchFamily="66" charset="0"/>
              </a:rPr>
              <a:t> на планинама планинска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44958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3200" b="1">
                <a:solidFill>
                  <a:srgbClr val="0070C0"/>
                </a:solidFill>
                <a:latin typeface="Comic Sans MS" pitchFamily="66" charset="0"/>
              </a:rPr>
              <a:t>3. воде</a:t>
            </a:r>
            <a:endParaRPr lang="en-US" sz="3200" b="1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5029200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sr-Cyrl-CS" sz="2000">
                <a:latin typeface="Comic Sans MS" pitchFamily="66" charset="0"/>
              </a:rPr>
              <a:t>Веће реке: Дунав, Сава,Тиса, Мораве, Дрина, Ибар, Дрим, Нишава;</a:t>
            </a:r>
          </a:p>
          <a:p>
            <a:pPr>
              <a:buFontTx/>
              <a:buChar char="-"/>
            </a:pPr>
            <a:r>
              <a:rPr lang="sr-Cyrl-CS" sz="2000">
                <a:latin typeface="Comic Sans MS" pitchFamily="66" charset="0"/>
              </a:rPr>
              <a:t> природна језера мала; највеће вештачко језеро је Ђердапско;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5791200"/>
            <a:ext cx="434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3200">
                <a:latin typeface="Comic Sans MS" pitchFamily="66" charset="0"/>
              </a:rPr>
              <a:t> </a:t>
            </a:r>
            <a:r>
              <a:rPr lang="sr-Cyrl-CS" sz="3200" b="1">
                <a:solidFill>
                  <a:srgbClr val="0070C0"/>
                </a:solidFill>
                <a:latin typeface="Comic Sans MS" pitchFamily="66" charset="0"/>
              </a:rPr>
              <a:t>4. природне зоне </a:t>
            </a:r>
            <a:endParaRPr lang="en-US" sz="3200" b="1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63246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>
                <a:latin typeface="Comic Sans MS" pitchFamily="66" charset="0"/>
              </a:rPr>
              <a:t>- у Војводини степе, на планинама шуме,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0" y="6858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b="1">
                <a:latin typeface="Calibri" pitchFamily="34" charset="0"/>
              </a:rPr>
              <a:t>Панонска низија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43600" y="25146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b="1">
                <a:latin typeface="Calibri" pitchFamily="34" charset="0"/>
              </a:rPr>
              <a:t>Динарске  планине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96200" y="19812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b="1">
                <a:latin typeface="Calibri" pitchFamily="34" charset="0"/>
              </a:rPr>
              <a:t>Карпатске планине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67600" y="2667000"/>
            <a:ext cx="1447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b="1">
                <a:latin typeface="Calibri" pitchFamily="34" charset="0"/>
              </a:rPr>
              <a:t>Српско македонска маса</a:t>
            </a:r>
            <a:endParaRPr lang="en-U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0"/>
            <a:ext cx="548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6000" b="1">
                <a:solidFill>
                  <a:srgbClr val="FF0000"/>
                </a:solidFill>
                <a:latin typeface="Comic Sans MS" pitchFamily="66" charset="0"/>
              </a:rPr>
              <a:t>III </a:t>
            </a:r>
            <a:r>
              <a:rPr lang="sr-Cyrl-CS" sz="6000" b="1">
                <a:solidFill>
                  <a:srgbClr val="FF0000"/>
                </a:solidFill>
                <a:latin typeface="Comic Sans MS" pitchFamily="66" charset="0"/>
              </a:rPr>
              <a:t>Друштво</a:t>
            </a:r>
            <a:endParaRPr lang="en-US" sz="6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371600"/>
            <a:ext cx="495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3200" b="1">
                <a:solidFill>
                  <a:srgbClr val="0070C0"/>
                </a:solidFill>
                <a:latin typeface="Comic Sans MS" pitchFamily="66" charset="0"/>
              </a:rPr>
              <a:t>1. становништво</a:t>
            </a:r>
            <a:endParaRPr lang="en-US" sz="3200" b="1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905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sr-Cyrl-CS" sz="2000">
                <a:latin typeface="Comic Sans MS" pitchFamily="66" charset="0"/>
              </a:rPr>
              <a:t> негативан природни прираштај;</a:t>
            </a:r>
          </a:p>
          <a:p>
            <a:pPr>
              <a:buFontTx/>
              <a:buChar char="-"/>
            </a:pPr>
            <a:r>
              <a:rPr lang="sr-Cyrl-CS" sz="2000">
                <a:latin typeface="Comic Sans MS" pitchFamily="66" charset="0"/>
              </a:rPr>
              <a:t> низак образовни ниво;</a:t>
            </a:r>
          </a:p>
          <a:p>
            <a:pPr>
              <a:buFontTx/>
              <a:buChar char="-"/>
            </a:pPr>
            <a:r>
              <a:rPr lang="sr-Cyrl-CS" sz="2000">
                <a:latin typeface="Comic Sans MS" pitchFamily="66" charset="0"/>
              </a:rPr>
              <a:t> највише хришћана; 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895600"/>
            <a:ext cx="495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3200" b="1">
                <a:solidFill>
                  <a:srgbClr val="0070C0"/>
                </a:solidFill>
                <a:latin typeface="Comic Sans MS" pitchFamily="66" charset="0"/>
              </a:rPr>
              <a:t>2. насеља</a:t>
            </a:r>
            <a:endParaRPr lang="en-US" sz="3200" b="1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3429000"/>
            <a:ext cx="541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>
                <a:latin typeface="Comic Sans MS" pitchFamily="66" charset="0"/>
              </a:rPr>
              <a:t>- већи градови: Београд, Нови Сад, Ниш,</a:t>
            </a:r>
          </a:p>
          <a:p>
            <a:r>
              <a:rPr lang="sr-Cyrl-CS" sz="2000">
                <a:latin typeface="Comic Sans MS" pitchFamily="66" charset="0"/>
              </a:rPr>
              <a:t>  Крагујевац, Суботица, Приштина, Ужице;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114800"/>
            <a:ext cx="647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3200" b="1">
                <a:solidFill>
                  <a:srgbClr val="0070C0"/>
                </a:solidFill>
                <a:latin typeface="Comic Sans MS" pitchFamily="66" charset="0"/>
              </a:rPr>
              <a:t>3. природно богатство</a:t>
            </a:r>
            <a:endParaRPr lang="en-US" sz="3200" b="1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648200"/>
            <a:ext cx="556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sr-Cyrl-CS" sz="2000">
                <a:latin typeface="Comic Sans MS" pitchFamily="66" charset="0"/>
              </a:rPr>
              <a:t>на северу плодне степе, на планинама</a:t>
            </a:r>
          </a:p>
          <a:p>
            <a:r>
              <a:rPr lang="sr-Cyrl-CS" sz="2000">
                <a:latin typeface="Comic Sans MS" pitchFamily="66" charset="0"/>
              </a:rPr>
              <a:t> шуме; реке; термоминерални извори...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5410200"/>
            <a:ext cx="601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3200" b="1">
                <a:solidFill>
                  <a:srgbClr val="0070C0"/>
                </a:solidFill>
                <a:latin typeface="Comic Sans MS" pitchFamily="66" charset="0"/>
              </a:rPr>
              <a:t>4. привреда </a:t>
            </a:r>
            <a:endParaRPr lang="en-US" sz="3200" b="1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59436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sr-Cyrl-CS" sz="2000">
                <a:latin typeface="Comic Sans MS" pitchFamily="66" charset="0"/>
              </a:rPr>
              <a:t>прехрамбена, хемијска, машинска и електронска индустрија;</a:t>
            </a:r>
          </a:p>
          <a:p>
            <a:pPr>
              <a:buFontTx/>
              <a:buChar char="-"/>
            </a:pPr>
            <a:r>
              <a:rPr lang="sr-Cyrl-CS" sz="2000">
                <a:latin typeface="Comic Sans MS" pitchFamily="66" charset="0"/>
              </a:rPr>
              <a:t> туризам недовољно развијен;</a:t>
            </a:r>
            <a:endParaRPr lang="en-US" sz="2000">
              <a:latin typeface="Comic Sans MS" pitchFamily="66" charset="0"/>
            </a:endParaRPr>
          </a:p>
        </p:txBody>
      </p:sp>
      <p:pic>
        <p:nvPicPr>
          <p:cNvPr id="16388" name="Picture 4" descr="http://www.biography.com/imported/images/Biography/Images/Profiles/D/Novak-Djokovic-20825181-1-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8600"/>
            <a:ext cx="344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://jeroenarendsen.nl/pics/serbia-mari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886200"/>
            <a:ext cx="2857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tours2serbia.com/serbia_golub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4600" y="2743200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400">
                <a:latin typeface="Comic Sans MS" pitchFamily="66" charset="0"/>
              </a:rPr>
              <a:t>Још мало слика Србије</a:t>
            </a:r>
            <a:endParaRPr lang="en-US" sz="2400">
              <a:latin typeface="Comic Sans MS" pitchFamily="66" charset="0"/>
            </a:endParaRPr>
          </a:p>
        </p:txBody>
      </p:sp>
      <p:pic>
        <p:nvPicPr>
          <p:cNvPr id="17412" name="Picture 4" descr="http://www.serbia.com/Upload/CMS/Images/Original/Mali%20Tiker/Prirodne%20lepote%20jun%202012/dunav%20danu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4800"/>
            <a:ext cx="548640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voiceofserbia.org/serbia/sites/default/files/u3/preras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733800"/>
            <a:ext cx="548640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http://www.arthistoryspot.com/wp-content/uploads/2009/10/studen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967038"/>
            <a:ext cx="3124200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2209800"/>
            <a:ext cx="9067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6600">
                <a:latin typeface="Comic Sans MS" pitchFamily="66" charset="0"/>
              </a:rPr>
              <a:t>ХВАЛА НА ПАЖЊИ</a:t>
            </a:r>
          </a:p>
          <a:p>
            <a:endParaRPr lang="sr-Cyrl-CS" sz="6600">
              <a:latin typeface="Comic Sans MS" pitchFamily="66" charset="0"/>
            </a:endParaRPr>
          </a:p>
          <a:p>
            <a:r>
              <a:rPr lang="sr-Cyrl-CS" sz="9600">
                <a:latin typeface="Comic Sans MS" pitchFamily="66" charset="0"/>
              </a:rPr>
              <a:t>      К Р А Ј</a:t>
            </a:r>
            <a:endParaRPr lang="en-US" sz="96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241</Words>
  <Application>Microsoft Office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caslav</cp:lastModifiedBy>
  <cp:revision>16</cp:revision>
  <dcterms:created xsi:type="dcterms:W3CDTF">2006-08-16T00:00:00Z</dcterms:created>
  <dcterms:modified xsi:type="dcterms:W3CDTF">2013-09-13T16:22:31Z</dcterms:modified>
</cp:coreProperties>
</file>