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turizamiputovanja.com/osnovni-pojmovi-u-turizmu/" TargetMode="External"/><Relationship Id="rId2" Type="http://schemas.openxmlformats.org/officeDocument/2006/relationships/hyperlink" Target="http://www.serbia.travel/korisne-informacije/formalnosti/granicni-prelazi.338.html"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05600" y="6211669"/>
            <a:ext cx="2438400" cy="646331"/>
          </a:xfrm>
          <a:prstGeom prst="rect">
            <a:avLst/>
          </a:prstGeom>
        </p:spPr>
        <p:txBody>
          <a:bodyPr wrap="square">
            <a:spAutoFit/>
          </a:bodyPr>
          <a:lstStyle/>
          <a:p>
            <a:pPr algn="ctr"/>
            <a:r>
              <a:rPr lang="sr-Cyrl-RS" dirty="0" smtClean="0"/>
              <a:t>Фебруар 2019.године</a:t>
            </a:r>
          </a:p>
          <a:p>
            <a:pPr algn="ctr"/>
            <a:r>
              <a:rPr lang="sr-Cyrl-RS" dirty="0" smtClean="0"/>
              <a:t>Гордана Васић</a:t>
            </a:r>
            <a:endParaRPr lang="en-US" dirty="0"/>
          </a:p>
        </p:txBody>
      </p:sp>
      <p:sp>
        <p:nvSpPr>
          <p:cNvPr id="3" name="TextBox 2"/>
          <p:cNvSpPr txBox="1"/>
          <p:nvPr/>
        </p:nvSpPr>
        <p:spPr>
          <a:xfrm>
            <a:off x="0" y="6488668"/>
            <a:ext cx="1524000" cy="369332"/>
          </a:xfrm>
          <a:prstGeom prst="rect">
            <a:avLst/>
          </a:prstGeom>
          <a:noFill/>
        </p:spPr>
        <p:txBody>
          <a:bodyPr wrap="square" rtlCol="0">
            <a:spAutoFit/>
          </a:bodyPr>
          <a:lstStyle/>
          <a:p>
            <a:r>
              <a:rPr lang="sr-Cyrl-RS" b="1" dirty="0" smtClean="0"/>
              <a:t>Четврти део</a:t>
            </a:r>
            <a:endParaRPr lang="en-US" b="1" dirty="0"/>
          </a:p>
        </p:txBody>
      </p:sp>
      <p:sp>
        <p:nvSpPr>
          <p:cNvPr id="4" name="Rectangle 3"/>
          <p:cNvSpPr/>
          <p:nvPr/>
        </p:nvSpPr>
        <p:spPr>
          <a:xfrm>
            <a:off x="0" y="609600"/>
            <a:ext cx="9144000" cy="4093428"/>
          </a:xfrm>
          <a:prstGeom prst="rect">
            <a:avLst/>
          </a:prstGeom>
        </p:spPr>
        <p:txBody>
          <a:bodyPr wrap="square">
            <a:spAutoFit/>
          </a:bodyPr>
          <a:lstStyle/>
          <a:p>
            <a:pPr algn="ctr"/>
            <a:r>
              <a:rPr lang="sr-Cyrl-RS" sz="13000" b="1" dirty="0" smtClean="0">
                <a:solidFill>
                  <a:schemeClr val="tx2">
                    <a:lumMod val="50000"/>
                  </a:schemeClr>
                </a:solidFill>
                <a:effectLst>
                  <a:outerShdw blurRad="38100" dist="38100" dir="2700000" algn="tl">
                    <a:srgbClr val="000000">
                      <a:alpha val="43137"/>
                    </a:srgbClr>
                  </a:outerShdw>
                </a:effectLst>
              </a:rPr>
              <a:t>МАТУРСКИ ИСПИТ</a:t>
            </a:r>
            <a:endParaRPr lang="en-US" sz="13000" b="1" dirty="0">
              <a:solidFill>
                <a:schemeClr val="tx2">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3000"/>
                                        <p:tgtEl>
                                          <p:spTgt spid="4"/>
                                        </p:tgtEl>
                                      </p:cBhvr>
                                    </p:animEffect>
                                  </p:childTnLst>
                                </p:cTn>
                              </p:par>
                            </p:childTnLst>
                          </p:cTn>
                        </p:par>
                        <p:par>
                          <p:cTn id="8" fill="hold">
                            <p:stCondLst>
                              <p:cond delay="30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000"/>
                                        <p:tgtEl>
                                          <p:spTgt spid="2"/>
                                        </p:tgtEl>
                                      </p:cBhvr>
                                    </p:animEffect>
                                  </p:childTnLst>
                                </p:cTn>
                              </p:par>
                            </p:childTnLst>
                          </p:cTn>
                        </p:par>
                        <p:par>
                          <p:cTn id="12" fill="hold">
                            <p:stCondLst>
                              <p:cond delay="5000"/>
                            </p:stCondLst>
                            <p:childTnLst>
                              <p:par>
                                <p:cTn id="13" presetID="10"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4278094"/>
          </a:xfrm>
          <a:prstGeom prst="rect">
            <a:avLst/>
          </a:prstGeom>
          <a:noFill/>
        </p:spPr>
        <p:txBody>
          <a:bodyPr wrap="square" rtlCol="0">
            <a:spAutoFit/>
          </a:bodyPr>
          <a:lstStyle/>
          <a:p>
            <a:pPr algn="just"/>
            <a:r>
              <a:rPr lang="sr-Cyrl-RS" sz="2400" dirty="0" smtClean="0"/>
              <a:t>11. Са леве стране су наведени географски појмови, а са десне стране примери туристичких вредности. На линију испред примера уписати број појма коме припадају. Уколико не припадају ни једном од наведених појмова, уписати Х.</a:t>
            </a:r>
          </a:p>
          <a:p>
            <a:pPr algn="just"/>
            <a:endParaRPr lang="sr-Cyrl-RS" sz="800" dirty="0" smtClean="0"/>
          </a:p>
          <a:p>
            <a:pPr algn="just"/>
            <a:r>
              <a:rPr lang="sr-Cyrl-RS" sz="2400" dirty="0" smtClean="0"/>
              <a:t>        1. туристички локалитет             ___ Ђердапска клисура</a:t>
            </a:r>
          </a:p>
          <a:p>
            <a:pPr algn="just"/>
            <a:r>
              <a:rPr lang="sr-Cyrl-RS" sz="2400" dirty="0" smtClean="0"/>
              <a:t>        2. туристичко место                     ___ Сокобања</a:t>
            </a:r>
          </a:p>
          <a:p>
            <a:pPr algn="just"/>
            <a:r>
              <a:rPr lang="sr-Cyrl-RS" sz="2400" dirty="0" smtClean="0"/>
              <a:t>        3. туристичка регија                     ___ Копаоник</a:t>
            </a:r>
          </a:p>
          <a:p>
            <a:pPr algn="just"/>
            <a:r>
              <a:rPr lang="sr-Cyrl-RS" sz="2400" dirty="0" smtClean="0"/>
              <a:t>                                                                   ___ Голубачки град</a:t>
            </a:r>
          </a:p>
          <a:p>
            <a:pPr algn="just"/>
            <a:r>
              <a:rPr lang="sr-Cyrl-RS" sz="2400" dirty="0" smtClean="0"/>
              <a:t>                                                                   ___ Овчарско-кабларска клисура</a:t>
            </a:r>
          </a:p>
          <a:p>
            <a:pPr algn="just"/>
            <a:r>
              <a:rPr lang="sr-Cyrl-RS" sz="2400" dirty="0" smtClean="0"/>
              <a:t>                                                                   ___ Стопића пећина</a:t>
            </a:r>
          </a:p>
          <a:p>
            <a:pPr algn="just"/>
            <a:r>
              <a:rPr lang="sr-Cyrl-RS" sz="2400" dirty="0" smtClean="0"/>
              <a:t>                                                                   ___ Тилва њагра</a:t>
            </a:r>
            <a:endParaRPr lang="en-US" sz="2400" dirty="0"/>
          </a:p>
        </p:txBody>
      </p:sp>
      <p:sp>
        <p:nvSpPr>
          <p:cNvPr id="3" name="TextBox 2"/>
          <p:cNvSpPr txBox="1"/>
          <p:nvPr/>
        </p:nvSpPr>
        <p:spPr>
          <a:xfrm>
            <a:off x="0" y="4419600"/>
            <a:ext cx="9144000" cy="923330"/>
          </a:xfrm>
          <a:prstGeom prst="rect">
            <a:avLst/>
          </a:prstGeom>
          <a:noFill/>
        </p:spPr>
        <p:txBody>
          <a:bodyPr wrap="square" rtlCol="0">
            <a:spAutoFit/>
          </a:bodyPr>
          <a:lstStyle/>
          <a:p>
            <a:pPr algn="just"/>
            <a:r>
              <a:rPr lang="sr-Cyrl-RS" b="1" dirty="0" smtClean="0"/>
              <a:t>Туристички локалитети </a:t>
            </a:r>
            <a:r>
              <a:rPr lang="sr-Cyrl-RS" dirty="0" smtClean="0"/>
              <a:t>су мање просторне целине са појавама и објектима привлачним туристима. Локалитети могу бити природни (планине, клисуре, језера, резервати) и антропогени (археолошки, споменички, религијски амбијентални).</a:t>
            </a:r>
            <a:endParaRPr lang="en-US" dirty="0"/>
          </a:p>
        </p:txBody>
      </p:sp>
      <p:sp>
        <p:nvSpPr>
          <p:cNvPr id="4" name="TextBox 3"/>
          <p:cNvSpPr txBox="1"/>
          <p:nvPr/>
        </p:nvSpPr>
        <p:spPr>
          <a:xfrm>
            <a:off x="0" y="5410200"/>
            <a:ext cx="9144000" cy="381000"/>
          </a:xfrm>
          <a:prstGeom prst="rect">
            <a:avLst/>
          </a:prstGeom>
          <a:noFill/>
        </p:spPr>
        <p:txBody>
          <a:bodyPr wrap="square" rtlCol="0">
            <a:spAutoFit/>
          </a:bodyPr>
          <a:lstStyle/>
          <a:p>
            <a:r>
              <a:rPr lang="sr-Cyrl-RS" b="1" dirty="0" smtClean="0"/>
              <a:t>Туристичка места</a:t>
            </a:r>
            <a:r>
              <a:rPr lang="sr-Cyrl-RS" dirty="0" smtClean="0"/>
              <a:t> су насеља са туристичким вредностима и туристичким прометом.</a:t>
            </a:r>
            <a:endParaRPr lang="en-US" dirty="0"/>
          </a:p>
        </p:txBody>
      </p:sp>
      <p:sp>
        <p:nvSpPr>
          <p:cNvPr id="5" name="TextBox 4"/>
          <p:cNvSpPr txBox="1"/>
          <p:nvPr/>
        </p:nvSpPr>
        <p:spPr>
          <a:xfrm>
            <a:off x="0" y="5867400"/>
            <a:ext cx="8991600" cy="369332"/>
          </a:xfrm>
          <a:prstGeom prst="rect">
            <a:avLst/>
          </a:prstGeom>
          <a:noFill/>
        </p:spPr>
        <p:txBody>
          <a:bodyPr wrap="square" rtlCol="0">
            <a:spAutoFit/>
          </a:bodyPr>
          <a:lstStyle/>
          <a:p>
            <a:r>
              <a:rPr lang="sr-Cyrl-RS" b="1" dirty="0" smtClean="0"/>
              <a:t>Туристички центри </a:t>
            </a:r>
            <a:r>
              <a:rPr lang="sr-Cyrl-RS" dirty="0" smtClean="0"/>
              <a:t>су жиже одређених локалитета и места на некој територији.</a:t>
            </a:r>
            <a:endParaRPr lang="en-US" dirty="0"/>
          </a:p>
        </p:txBody>
      </p:sp>
      <p:sp>
        <p:nvSpPr>
          <p:cNvPr id="6" name="TextBox 5"/>
          <p:cNvSpPr txBox="1"/>
          <p:nvPr/>
        </p:nvSpPr>
        <p:spPr>
          <a:xfrm>
            <a:off x="0" y="6324600"/>
            <a:ext cx="9144000" cy="369332"/>
          </a:xfrm>
          <a:prstGeom prst="rect">
            <a:avLst/>
          </a:prstGeom>
          <a:noFill/>
        </p:spPr>
        <p:txBody>
          <a:bodyPr wrap="square" rtlCol="0">
            <a:spAutoFit/>
          </a:bodyPr>
          <a:lstStyle/>
          <a:p>
            <a:r>
              <a:rPr lang="sr-Cyrl-RS" b="1" dirty="0" smtClean="0"/>
              <a:t>Туристичке регије </a:t>
            </a:r>
            <a:r>
              <a:rPr lang="sr-Cyrl-RS" dirty="0" smtClean="0"/>
              <a:t>су просторне целине у којима туризам има доминантну улогу.</a:t>
            </a:r>
            <a:endParaRPr lang="en-US" dirty="0"/>
          </a:p>
        </p:txBody>
      </p:sp>
      <p:sp>
        <p:nvSpPr>
          <p:cNvPr id="7" name="TextBox 6"/>
          <p:cNvSpPr txBox="1"/>
          <p:nvPr/>
        </p:nvSpPr>
        <p:spPr>
          <a:xfrm>
            <a:off x="4648200" y="1600200"/>
            <a:ext cx="457200" cy="461665"/>
          </a:xfrm>
          <a:prstGeom prst="rect">
            <a:avLst/>
          </a:prstGeom>
          <a:noFill/>
        </p:spPr>
        <p:txBody>
          <a:bodyPr wrap="square" rtlCol="0">
            <a:spAutoFit/>
          </a:bodyPr>
          <a:lstStyle/>
          <a:p>
            <a:pPr algn="ctr"/>
            <a:r>
              <a:rPr lang="sr-Cyrl-RS" sz="2400" b="1" dirty="0" smtClean="0">
                <a:solidFill>
                  <a:srgbClr val="C00000"/>
                </a:solidFill>
              </a:rPr>
              <a:t>1</a:t>
            </a:r>
            <a:endParaRPr lang="en-US" sz="2400" b="1" dirty="0">
              <a:solidFill>
                <a:srgbClr val="C00000"/>
              </a:solidFill>
            </a:endParaRPr>
          </a:p>
        </p:txBody>
      </p:sp>
      <p:sp>
        <p:nvSpPr>
          <p:cNvPr id="8" name="Rectangle 7"/>
          <p:cNvSpPr/>
          <p:nvPr/>
        </p:nvSpPr>
        <p:spPr>
          <a:xfrm>
            <a:off x="4724400" y="3048000"/>
            <a:ext cx="340158" cy="461665"/>
          </a:xfrm>
          <a:prstGeom prst="rect">
            <a:avLst/>
          </a:prstGeom>
        </p:spPr>
        <p:txBody>
          <a:bodyPr wrap="none">
            <a:spAutoFit/>
          </a:bodyPr>
          <a:lstStyle/>
          <a:p>
            <a:pPr algn="ctr"/>
            <a:r>
              <a:rPr lang="sr-Cyrl-RS" sz="2400" b="1" dirty="0" smtClean="0">
                <a:solidFill>
                  <a:srgbClr val="C00000"/>
                </a:solidFill>
              </a:rPr>
              <a:t>1</a:t>
            </a:r>
            <a:endParaRPr lang="en-US" sz="2400" b="1" dirty="0">
              <a:solidFill>
                <a:srgbClr val="C00000"/>
              </a:solidFill>
            </a:endParaRPr>
          </a:p>
        </p:txBody>
      </p:sp>
      <p:sp>
        <p:nvSpPr>
          <p:cNvPr id="9" name="Rectangle 8"/>
          <p:cNvSpPr/>
          <p:nvPr/>
        </p:nvSpPr>
        <p:spPr>
          <a:xfrm>
            <a:off x="4724400" y="1981200"/>
            <a:ext cx="340158" cy="461665"/>
          </a:xfrm>
          <a:prstGeom prst="rect">
            <a:avLst/>
          </a:prstGeom>
        </p:spPr>
        <p:txBody>
          <a:bodyPr wrap="none">
            <a:spAutoFit/>
          </a:bodyPr>
          <a:lstStyle/>
          <a:p>
            <a:pPr algn="ctr"/>
            <a:r>
              <a:rPr lang="sr-Cyrl-RS" sz="2400" b="1" dirty="0" smtClean="0">
                <a:solidFill>
                  <a:srgbClr val="C00000"/>
                </a:solidFill>
              </a:rPr>
              <a:t>2</a:t>
            </a:r>
            <a:endParaRPr lang="en-US" sz="2400" b="1" dirty="0">
              <a:solidFill>
                <a:srgbClr val="C00000"/>
              </a:solidFill>
            </a:endParaRPr>
          </a:p>
        </p:txBody>
      </p:sp>
      <p:sp>
        <p:nvSpPr>
          <p:cNvPr id="10" name="Rectangle 9"/>
          <p:cNvSpPr/>
          <p:nvPr/>
        </p:nvSpPr>
        <p:spPr>
          <a:xfrm>
            <a:off x="4724400" y="2286000"/>
            <a:ext cx="340158" cy="461665"/>
          </a:xfrm>
          <a:prstGeom prst="rect">
            <a:avLst/>
          </a:prstGeom>
        </p:spPr>
        <p:txBody>
          <a:bodyPr wrap="none">
            <a:spAutoFit/>
          </a:bodyPr>
          <a:lstStyle/>
          <a:p>
            <a:pPr algn="ctr"/>
            <a:r>
              <a:rPr lang="sr-Cyrl-RS" sz="2400" b="1" dirty="0" smtClean="0">
                <a:solidFill>
                  <a:srgbClr val="C00000"/>
                </a:solidFill>
              </a:rPr>
              <a:t>3</a:t>
            </a:r>
            <a:endParaRPr lang="en-US" sz="2400" b="1" dirty="0">
              <a:solidFill>
                <a:srgbClr val="C00000"/>
              </a:solidFill>
            </a:endParaRPr>
          </a:p>
        </p:txBody>
      </p:sp>
      <p:sp>
        <p:nvSpPr>
          <p:cNvPr id="11" name="Rectangle 10"/>
          <p:cNvSpPr/>
          <p:nvPr/>
        </p:nvSpPr>
        <p:spPr>
          <a:xfrm>
            <a:off x="4702760" y="2667000"/>
            <a:ext cx="354585" cy="461665"/>
          </a:xfrm>
          <a:prstGeom prst="rect">
            <a:avLst/>
          </a:prstGeom>
        </p:spPr>
        <p:txBody>
          <a:bodyPr wrap="none">
            <a:spAutoFit/>
          </a:bodyPr>
          <a:lstStyle/>
          <a:p>
            <a:pPr algn="ctr"/>
            <a:r>
              <a:rPr lang="sr-Cyrl-RS" sz="2400" b="1" dirty="0" smtClean="0">
                <a:solidFill>
                  <a:srgbClr val="C00000"/>
                </a:solidFill>
              </a:rPr>
              <a:t>Х</a:t>
            </a:r>
            <a:endParaRPr lang="en-US" sz="2400" b="1" dirty="0">
              <a:solidFill>
                <a:srgbClr val="C00000"/>
              </a:solidFill>
            </a:endParaRPr>
          </a:p>
        </p:txBody>
      </p:sp>
      <p:sp>
        <p:nvSpPr>
          <p:cNvPr id="12" name="Rectangle 11"/>
          <p:cNvSpPr/>
          <p:nvPr/>
        </p:nvSpPr>
        <p:spPr>
          <a:xfrm>
            <a:off x="4724400" y="3429000"/>
            <a:ext cx="354585" cy="461665"/>
          </a:xfrm>
          <a:prstGeom prst="rect">
            <a:avLst/>
          </a:prstGeom>
        </p:spPr>
        <p:txBody>
          <a:bodyPr wrap="none">
            <a:spAutoFit/>
          </a:bodyPr>
          <a:lstStyle/>
          <a:p>
            <a:pPr algn="ctr"/>
            <a:r>
              <a:rPr lang="sr-Cyrl-RS" sz="2400" b="1" dirty="0" smtClean="0">
                <a:solidFill>
                  <a:srgbClr val="C00000"/>
                </a:solidFill>
              </a:rPr>
              <a:t>Х</a:t>
            </a:r>
            <a:endParaRPr lang="en-US" sz="2400" b="1" dirty="0">
              <a:solidFill>
                <a:srgbClr val="C00000"/>
              </a:solidFill>
            </a:endParaRPr>
          </a:p>
        </p:txBody>
      </p:sp>
      <p:sp>
        <p:nvSpPr>
          <p:cNvPr id="13" name="Rectangle 12"/>
          <p:cNvSpPr/>
          <p:nvPr/>
        </p:nvSpPr>
        <p:spPr>
          <a:xfrm>
            <a:off x="4724400" y="3733800"/>
            <a:ext cx="354585" cy="461665"/>
          </a:xfrm>
          <a:prstGeom prst="rect">
            <a:avLst/>
          </a:prstGeom>
        </p:spPr>
        <p:txBody>
          <a:bodyPr wrap="none">
            <a:spAutoFit/>
          </a:bodyPr>
          <a:lstStyle/>
          <a:p>
            <a:pPr algn="ctr"/>
            <a:r>
              <a:rPr lang="sr-Cyrl-RS" sz="2400" b="1" dirty="0" smtClean="0">
                <a:solidFill>
                  <a:srgbClr val="C00000"/>
                </a:solidFill>
              </a:rPr>
              <a:t>Х</a:t>
            </a:r>
            <a:endParaRPr lang="en-US" sz="24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childTnLst>
                                </p:cTn>
                              </p:par>
                            </p:childTnLst>
                          </p:cTn>
                        </p:par>
                        <p:par>
                          <p:cTn id="13" fill="hold">
                            <p:stCondLst>
                              <p:cond delay="2000"/>
                            </p:stCondLst>
                            <p:childTnLst>
                              <p:par>
                                <p:cTn id="14" presetID="10" presetClass="entr" presetSubtype="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2000"/>
                                        <p:tgtEl>
                                          <p:spTgt spid="4"/>
                                        </p:tgtEl>
                                      </p:cBhvr>
                                    </p:animEffect>
                                  </p:childTnLst>
                                </p:cTn>
                              </p:par>
                            </p:childTnLst>
                          </p:cTn>
                        </p:par>
                        <p:par>
                          <p:cTn id="17" fill="hold">
                            <p:stCondLst>
                              <p:cond delay="4000"/>
                            </p:stCondLst>
                            <p:childTnLst>
                              <p:par>
                                <p:cTn id="18" presetID="10" presetClass="entr" presetSubtype="0" fill="hold" grpId="0"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2000"/>
                                        <p:tgtEl>
                                          <p:spTgt spid="5"/>
                                        </p:tgtEl>
                                      </p:cBhvr>
                                    </p:animEffect>
                                  </p:childTnLst>
                                </p:cTn>
                              </p:par>
                            </p:childTnLst>
                          </p:cTn>
                        </p:par>
                        <p:par>
                          <p:cTn id="21" fill="hold">
                            <p:stCondLst>
                              <p:cond delay="6000"/>
                            </p:stCondLst>
                            <p:childTnLst>
                              <p:par>
                                <p:cTn id="22" presetID="10" presetClass="entr" presetSubtype="0"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20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2000"/>
                                        <p:tgtEl>
                                          <p:spTgt spid="7"/>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2000"/>
                                        <p:tgtEl>
                                          <p:spTgt spid="8"/>
                                        </p:tgtEl>
                                      </p:cBhvr>
                                    </p:animEffect>
                                  </p:childTnLst>
                                </p:cTn>
                              </p:par>
                            </p:childTnLst>
                          </p:cTn>
                        </p:par>
                        <p:par>
                          <p:cTn id="33" fill="hold">
                            <p:stCondLst>
                              <p:cond delay="2000"/>
                            </p:stCondLst>
                            <p:childTnLst>
                              <p:par>
                                <p:cTn id="34" presetID="10" presetClass="entr" presetSubtype="0" fill="hold" grpId="0" nodeType="after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2000"/>
                                        <p:tgtEl>
                                          <p:spTgt spid="9"/>
                                        </p:tgtEl>
                                      </p:cBhvr>
                                    </p:animEffect>
                                  </p:childTnLst>
                                </p:cTn>
                              </p:par>
                            </p:childTnLst>
                          </p:cTn>
                        </p:par>
                        <p:par>
                          <p:cTn id="37" fill="hold">
                            <p:stCondLst>
                              <p:cond delay="4000"/>
                            </p:stCondLst>
                            <p:childTnLst>
                              <p:par>
                                <p:cTn id="38" presetID="10" presetClass="entr" presetSubtype="0" fill="hold" grpId="0" nodeType="after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2000"/>
                                        <p:tgtEl>
                                          <p:spTgt spid="10"/>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fade">
                                      <p:cBhvr>
                                        <p:cTn id="45" dur="2000"/>
                                        <p:tgtEl>
                                          <p:spTgt spid="11"/>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fade">
                                      <p:cBhvr>
                                        <p:cTn id="48" dur="2000"/>
                                        <p:tgtEl>
                                          <p:spTgt spid="12"/>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P spid="12"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
            <a:ext cx="9144000" cy="6863417"/>
          </a:xfrm>
          <a:prstGeom prst="rect">
            <a:avLst/>
          </a:prstGeom>
        </p:spPr>
        <p:txBody>
          <a:bodyPr wrap="square">
            <a:spAutoFit/>
          </a:bodyPr>
          <a:lstStyle/>
          <a:p>
            <a:pPr algn="ctr"/>
            <a:r>
              <a:rPr lang="sr-Cyrl-RS" sz="3600" dirty="0" smtClean="0"/>
              <a:t>Извори и литература:</a:t>
            </a:r>
          </a:p>
          <a:p>
            <a:pPr algn="just"/>
            <a:endParaRPr lang="sr-Cyrl-RS" sz="2000" dirty="0" smtClean="0"/>
          </a:p>
          <a:p>
            <a:pPr marL="457200" indent="-457200" algn="just">
              <a:buAutoNum type="arabicPeriod"/>
            </a:pPr>
            <a:r>
              <a:rPr lang="sr-Cyrl-RS" sz="2400" dirty="0" smtClean="0"/>
              <a:t>Туристичка географија за ТРЕЋИ разред угоститељско-туристичке школе; Божидар Станишић и Момчило Бујошевић; Завод за уџбенике, Београд, 2012. година;</a:t>
            </a:r>
          </a:p>
          <a:p>
            <a:pPr marL="457200" indent="-457200" algn="just"/>
            <a:endParaRPr lang="sr-Cyrl-RS" sz="2400" dirty="0" smtClean="0"/>
          </a:p>
          <a:p>
            <a:pPr marL="457200" indent="-457200" algn="just"/>
            <a:r>
              <a:rPr lang="sr-Cyrl-RS" sz="2400" dirty="0" smtClean="0"/>
              <a:t>2. Туристичка географија за ЧЕТВРТИ разред угоститељско-туристичке школе; Стеван М. Станковић; Завод за уџбенике, Београд, 2008. година;</a:t>
            </a:r>
          </a:p>
          <a:p>
            <a:pPr marL="457200" indent="-457200" algn="just"/>
            <a:endParaRPr lang="sr-Cyrl-RS" sz="2400" dirty="0" smtClean="0"/>
          </a:p>
          <a:p>
            <a:pPr marL="457200" indent="-457200"/>
            <a:r>
              <a:rPr lang="sr-Cyrl-RS" sz="2400" dirty="0" smtClean="0"/>
              <a:t>3. Гранични прелази Србије и суседних земаља: </a:t>
            </a:r>
            <a:r>
              <a:rPr lang="en-US" sz="2400" dirty="0" smtClean="0">
                <a:hlinkClick r:id="rId2"/>
              </a:rPr>
              <a:t>http://www.serbia.travel/korisne-informacije/formalnosti/granicni-prelazi.338.html</a:t>
            </a:r>
            <a:endParaRPr lang="sr-Cyrl-RS" sz="2400" dirty="0" smtClean="0"/>
          </a:p>
          <a:p>
            <a:pPr marL="457200" indent="-457200" algn="just"/>
            <a:endParaRPr lang="sr-Cyrl-RS" sz="2400" dirty="0" smtClean="0"/>
          </a:p>
          <a:p>
            <a:pPr marL="457200" indent="-457200"/>
            <a:r>
              <a:rPr lang="sr-Cyrl-RS" sz="2400" dirty="0" smtClean="0"/>
              <a:t>4. Основни појмови у туризму: </a:t>
            </a:r>
            <a:r>
              <a:rPr lang="en-US" sz="2400" dirty="0" smtClean="0">
                <a:hlinkClick r:id="rId3"/>
              </a:rPr>
              <a:t>https://www.turizamiputovanja.com/osnovni-pojmovi-u-turizmu/</a:t>
            </a:r>
            <a:endParaRPr lang="sr-Cyrl-RS" sz="2400" dirty="0" smtClean="0"/>
          </a:p>
          <a:p>
            <a:pPr marL="457200" indent="-457200"/>
            <a:endParaRPr lang="en-US" sz="2400" dirty="0" smtClean="0"/>
          </a:p>
          <a:p>
            <a:pPr marL="457200" indent="-457200" algn="just"/>
            <a:endParaRPr lang="sr-Cyrl-R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186309"/>
          </a:xfrm>
          <a:prstGeom prst="rect">
            <a:avLst/>
          </a:prstGeom>
          <a:noFill/>
        </p:spPr>
        <p:txBody>
          <a:bodyPr wrap="square" rtlCol="0">
            <a:spAutoFit/>
          </a:bodyPr>
          <a:lstStyle/>
          <a:p>
            <a:pPr marL="342900" indent="-342900">
              <a:buAutoNum type="arabicPeriod"/>
            </a:pPr>
            <a:r>
              <a:rPr lang="sr-Cyrl-RS" sz="3600" dirty="0" smtClean="0"/>
              <a:t>Књига 4.година</a:t>
            </a:r>
            <a:r>
              <a:rPr lang="sr-Cyrl-RS" sz="3600" dirty="0" smtClean="0"/>
              <a:t>, </a:t>
            </a:r>
            <a:r>
              <a:rPr lang="sr-Cyrl-RS" sz="3600" dirty="0" smtClean="0"/>
              <a:t>стране 52/65/59/41</a:t>
            </a:r>
          </a:p>
          <a:p>
            <a:pPr marL="342900" indent="-342900">
              <a:buFontTx/>
              <a:buAutoNum type="arabicPeriod"/>
            </a:pPr>
            <a:r>
              <a:rPr lang="sr-Cyrl-RS" sz="3600" dirty="0" smtClean="0"/>
              <a:t>Књига </a:t>
            </a:r>
            <a:r>
              <a:rPr lang="sr-Cyrl-RS" sz="3600" dirty="0" smtClean="0"/>
              <a:t>4.година</a:t>
            </a:r>
            <a:r>
              <a:rPr lang="sr-Cyrl-RS" sz="3600" dirty="0" smtClean="0"/>
              <a:t>, страна </a:t>
            </a:r>
            <a:r>
              <a:rPr lang="sr-Cyrl-RS" sz="3600" dirty="0" smtClean="0"/>
              <a:t>90 – 101</a:t>
            </a:r>
            <a:endParaRPr lang="sr-Cyrl-RS" sz="3600" dirty="0" smtClean="0"/>
          </a:p>
          <a:p>
            <a:pPr marL="342900" indent="-342900">
              <a:buFontTx/>
              <a:buAutoNum type="arabicPeriod"/>
            </a:pPr>
            <a:r>
              <a:rPr lang="sr-Cyrl-RS" sz="3600" dirty="0" smtClean="0"/>
              <a:t>Књига 3.година, страна </a:t>
            </a:r>
            <a:r>
              <a:rPr lang="sr-Cyrl-RS" sz="3600" dirty="0" smtClean="0"/>
              <a:t>143</a:t>
            </a:r>
            <a:endParaRPr lang="sr-Cyrl-RS" sz="3600" dirty="0" smtClean="0"/>
          </a:p>
          <a:p>
            <a:pPr marL="342900" indent="-342900">
              <a:buFontTx/>
              <a:buAutoNum type="arabicPeriod"/>
            </a:pPr>
            <a:r>
              <a:rPr lang="sr-Cyrl-RS" sz="3600" dirty="0" smtClean="0"/>
              <a:t>Књига </a:t>
            </a:r>
            <a:r>
              <a:rPr lang="sr-Cyrl-RS" sz="3600" dirty="0" smtClean="0"/>
              <a:t>3.година, страна </a:t>
            </a:r>
            <a:r>
              <a:rPr lang="sr-Cyrl-RS" sz="3600" dirty="0" smtClean="0"/>
              <a:t>147/149</a:t>
            </a:r>
            <a:endParaRPr lang="sr-Cyrl-RS" sz="3600" dirty="0" smtClean="0"/>
          </a:p>
          <a:p>
            <a:pPr marL="342900" indent="-342900">
              <a:buFontTx/>
              <a:buAutoNum type="arabicPeriod"/>
            </a:pPr>
            <a:r>
              <a:rPr lang="sr-Cyrl-RS" sz="3600" dirty="0" smtClean="0"/>
              <a:t>Књига </a:t>
            </a:r>
            <a:r>
              <a:rPr lang="sr-Cyrl-RS" sz="3600" dirty="0" smtClean="0"/>
              <a:t>4.година</a:t>
            </a:r>
            <a:r>
              <a:rPr lang="sr-Cyrl-RS" sz="3600" dirty="0" smtClean="0"/>
              <a:t>, страна </a:t>
            </a:r>
            <a:r>
              <a:rPr lang="sr-Cyrl-RS" sz="3600" dirty="0" smtClean="0"/>
              <a:t>60</a:t>
            </a:r>
            <a:endParaRPr lang="sr-Cyrl-RS" sz="3600" dirty="0" smtClean="0"/>
          </a:p>
          <a:p>
            <a:pPr marL="342900" indent="-342900">
              <a:buFontTx/>
              <a:buAutoNum type="arabicPeriod"/>
            </a:pPr>
            <a:r>
              <a:rPr lang="sr-Cyrl-RS" sz="3600" dirty="0" smtClean="0"/>
              <a:t>Књига 3.година, страна </a:t>
            </a:r>
            <a:r>
              <a:rPr lang="sr-Cyrl-RS" sz="3600" dirty="0" smtClean="0"/>
              <a:t>157</a:t>
            </a:r>
            <a:endParaRPr lang="sr-Cyrl-RS" sz="3600" dirty="0" smtClean="0"/>
          </a:p>
          <a:p>
            <a:pPr marL="342900" indent="-342900">
              <a:buFontTx/>
              <a:buAutoNum type="arabicPeriod"/>
            </a:pPr>
            <a:r>
              <a:rPr lang="sr-Cyrl-RS" sz="3600" dirty="0" smtClean="0"/>
              <a:t>Књига 3.година, страна </a:t>
            </a:r>
            <a:r>
              <a:rPr lang="sr-Cyrl-RS" sz="3600" dirty="0" smtClean="0"/>
              <a:t>146 – 150 </a:t>
            </a:r>
            <a:endParaRPr lang="sr-Cyrl-RS" sz="3600" dirty="0" smtClean="0"/>
          </a:p>
          <a:p>
            <a:pPr marL="342900" indent="-342900">
              <a:buFontTx/>
              <a:buAutoNum type="arabicPeriod"/>
            </a:pPr>
            <a:r>
              <a:rPr lang="sr-Cyrl-RS" sz="3600" dirty="0" smtClean="0"/>
              <a:t>Књига 3.година, страна </a:t>
            </a:r>
            <a:r>
              <a:rPr lang="sr-Cyrl-RS" sz="3600" dirty="0" smtClean="0"/>
              <a:t>139 -141 </a:t>
            </a:r>
            <a:endParaRPr lang="sr-Cyrl-RS" sz="3600" dirty="0" smtClean="0"/>
          </a:p>
          <a:p>
            <a:pPr marL="342900" indent="-342900">
              <a:buFontTx/>
              <a:buAutoNum type="arabicPeriod"/>
            </a:pPr>
            <a:r>
              <a:rPr lang="sr-Cyrl-RS" sz="3600" dirty="0" smtClean="0"/>
              <a:t>Књига </a:t>
            </a:r>
            <a:r>
              <a:rPr lang="sr-Cyrl-RS" sz="3600" dirty="0" smtClean="0"/>
              <a:t>4.година</a:t>
            </a:r>
            <a:r>
              <a:rPr lang="sr-Cyrl-RS" sz="3600" dirty="0" smtClean="0"/>
              <a:t>, страна </a:t>
            </a:r>
            <a:r>
              <a:rPr lang="sr-Cyrl-RS" sz="3600" dirty="0" smtClean="0"/>
              <a:t>64/65</a:t>
            </a:r>
            <a:endParaRPr lang="sr-Cyrl-RS" sz="3600" dirty="0" smtClean="0"/>
          </a:p>
          <a:p>
            <a:pPr marL="342900" indent="-342900">
              <a:buFontTx/>
              <a:buAutoNum type="arabicPeriod"/>
            </a:pPr>
            <a:r>
              <a:rPr lang="sr-Cyrl-RS" sz="3600" dirty="0" smtClean="0"/>
              <a:t>Књига </a:t>
            </a:r>
            <a:r>
              <a:rPr lang="sr-Cyrl-RS" sz="3600" dirty="0" smtClean="0"/>
              <a:t>4.година</a:t>
            </a:r>
            <a:r>
              <a:rPr lang="sr-Cyrl-RS" sz="3600" dirty="0" smtClean="0"/>
              <a:t>, страна </a:t>
            </a:r>
            <a:r>
              <a:rPr lang="sr-Cyrl-RS" sz="3600" dirty="0" smtClean="0"/>
              <a:t>19 – 23 </a:t>
            </a:r>
            <a:endParaRPr lang="sr-Cyrl-RS" sz="3600" dirty="0" smtClean="0"/>
          </a:p>
          <a:p>
            <a:pPr marL="342900" indent="-342900">
              <a:buFontTx/>
              <a:buAutoNum type="arabicPeriod"/>
            </a:pPr>
            <a:r>
              <a:rPr lang="sr-Cyrl-RS" sz="3600" dirty="0" smtClean="0"/>
              <a:t>Књига 3.година, страна </a:t>
            </a:r>
            <a:r>
              <a:rPr lang="sr-Cyrl-RS" sz="3600" dirty="0" smtClean="0"/>
              <a:t>72</a:t>
            </a:r>
            <a:endParaRPr lang="sr-Cyrl-RS" sz="36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57200"/>
            <a:ext cx="9144000" cy="4154984"/>
          </a:xfrm>
          <a:prstGeom prst="rect">
            <a:avLst/>
          </a:prstGeom>
          <a:noFill/>
        </p:spPr>
        <p:txBody>
          <a:bodyPr wrap="square" rtlCol="0">
            <a:spAutoFit/>
          </a:bodyPr>
          <a:lstStyle/>
          <a:p>
            <a:pPr marL="457200" indent="-457200" algn="just">
              <a:buAutoNum type="arabicPeriod"/>
            </a:pPr>
            <a:r>
              <a:rPr lang="sr-Cyrl-RS" sz="2400" dirty="0" smtClean="0"/>
              <a:t>Са леве стране наведене су туристичке вредности, а са десне стране туристичке регије. На линију испред назива регије уписати број туристичке вредности која припада датој регији.</a:t>
            </a:r>
          </a:p>
          <a:p>
            <a:pPr marL="457200" indent="-457200" algn="just">
              <a:buAutoNum type="arabicPeriod"/>
            </a:pPr>
            <a:endParaRPr lang="sr-Cyrl-RS" sz="2400" dirty="0" smtClean="0"/>
          </a:p>
          <a:p>
            <a:pPr marL="457200" indent="-457200" algn="just"/>
            <a:r>
              <a:rPr lang="sr-Cyrl-RS" sz="2400" dirty="0" smtClean="0"/>
              <a:t>        1. Вршачке планине                   ___ Срем</a:t>
            </a:r>
          </a:p>
          <a:p>
            <a:pPr marL="457200" indent="-457200" algn="just"/>
            <a:r>
              <a:rPr lang="sr-Cyrl-RS" sz="2400" dirty="0" smtClean="0"/>
              <a:t>        2. Обедска бара                           </a:t>
            </a:r>
          </a:p>
          <a:p>
            <a:pPr marL="457200" indent="-457200" algn="just"/>
            <a:r>
              <a:rPr lang="sr-Cyrl-RS" sz="2400" dirty="0" smtClean="0"/>
              <a:t>        3. Јошаничка бања                     ___ Банат</a:t>
            </a:r>
          </a:p>
          <a:p>
            <a:pPr marL="457200" indent="-457200" algn="just"/>
            <a:r>
              <a:rPr lang="sr-Cyrl-RS" sz="2400" dirty="0" smtClean="0"/>
              <a:t>        4. Ђердапска клисура</a:t>
            </a:r>
          </a:p>
          <a:p>
            <a:pPr marL="457200" indent="-457200" algn="just"/>
            <a:r>
              <a:rPr lang="sr-Cyrl-RS" sz="2400" dirty="0" smtClean="0"/>
              <a:t>        5. Палићко језеро                       ___ Бачка</a:t>
            </a:r>
          </a:p>
          <a:p>
            <a:pPr marL="457200" indent="-457200" algn="just"/>
            <a:r>
              <a:rPr lang="sr-Cyrl-RS" sz="2400" dirty="0" smtClean="0"/>
              <a:t>        6. Пећина Рисовача</a:t>
            </a:r>
          </a:p>
          <a:p>
            <a:pPr marL="457200" indent="-457200" algn="just"/>
            <a:endParaRPr lang="en-US" sz="2400" dirty="0"/>
          </a:p>
        </p:txBody>
      </p:sp>
      <p:sp>
        <p:nvSpPr>
          <p:cNvPr id="3" name="TextBox 2"/>
          <p:cNvSpPr txBox="1"/>
          <p:nvPr/>
        </p:nvSpPr>
        <p:spPr>
          <a:xfrm>
            <a:off x="4495800" y="2667000"/>
            <a:ext cx="533400" cy="461665"/>
          </a:xfrm>
          <a:prstGeom prst="rect">
            <a:avLst/>
          </a:prstGeom>
          <a:noFill/>
        </p:spPr>
        <p:txBody>
          <a:bodyPr wrap="square" rtlCol="0">
            <a:spAutoFit/>
          </a:bodyPr>
          <a:lstStyle/>
          <a:p>
            <a:pPr algn="ctr"/>
            <a:r>
              <a:rPr lang="sr-Cyrl-RS" sz="2400" b="1" dirty="0" smtClean="0">
                <a:solidFill>
                  <a:srgbClr val="C00000"/>
                </a:solidFill>
              </a:rPr>
              <a:t>1</a:t>
            </a:r>
            <a:endParaRPr lang="en-US" sz="2400" b="1" dirty="0">
              <a:solidFill>
                <a:srgbClr val="C00000"/>
              </a:solidFill>
            </a:endParaRPr>
          </a:p>
        </p:txBody>
      </p:sp>
      <p:sp>
        <p:nvSpPr>
          <p:cNvPr id="4" name="TextBox 3"/>
          <p:cNvSpPr txBox="1"/>
          <p:nvPr/>
        </p:nvSpPr>
        <p:spPr>
          <a:xfrm>
            <a:off x="4495800" y="1905000"/>
            <a:ext cx="533400" cy="461665"/>
          </a:xfrm>
          <a:prstGeom prst="rect">
            <a:avLst/>
          </a:prstGeom>
          <a:noFill/>
        </p:spPr>
        <p:txBody>
          <a:bodyPr wrap="square" rtlCol="0">
            <a:spAutoFit/>
          </a:bodyPr>
          <a:lstStyle/>
          <a:p>
            <a:pPr algn="ctr"/>
            <a:r>
              <a:rPr lang="sr-Cyrl-RS" sz="2400" b="1" dirty="0" smtClean="0">
                <a:solidFill>
                  <a:srgbClr val="C00000"/>
                </a:solidFill>
              </a:rPr>
              <a:t>2</a:t>
            </a:r>
            <a:endParaRPr lang="en-US" sz="2400" b="1" dirty="0">
              <a:solidFill>
                <a:srgbClr val="C00000"/>
              </a:solidFill>
            </a:endParaRPr>
          </a:p>
        </p:txBody>
      </p:sp>
      <p:sp>
        <p:nvSpPr>
          <p:cNvPr id="5" name="TextBox 4"/>
          <p:cNvSpPr txBox="1"/>
          <p:nvPr/>
        </p:nvSpPr>
        <p:spPr>
          <a:xfrm>
            <a:off x="4495800" y="3352800"/>
            <a:ext cx="457200" cy="461665"/>
          </a:xfrm>
          <a:prstGeom prst="rect">
            <a:avLst/>
          </a:prstGeom>
          <a:noFill/>
        </p:spPr>
        <p:txBody>
          <a:bodyPr wrap="square" rtlCol="0">
            <a:spAutoFit/>
          </a:bodyPr>
          <a:lstStyle/>
          <a:p>
            <a:pPr algn="ctr"/>
            <a:r>
              <a:rPr lang="sr-Cyrl-RS" sz="2400" b="1" dirty="0" smtClean="0">
                <a:solidFill>
                  <a:srgbClr val="C00000"/>
                </a:solidFill>
              </a:rPr>
              <a:t> 5</a:t>
            </a:r>
            <a:endParaRPr lang="en-US" sz="2400" b="1" dirty="0">
              <a:solidFill>
                <a:srgbClr val="C00000"/>
              </a:solidFill>
            </a:endParaRPr>
          </a:p>
        </p:txBody>
      </p:sp>
      <p:sp>
        <p:nvSpPr>
          <p:cNvPr id="6" name="TextBox 5"/>
          <p:cNvSpPr txBox="1"/>
          <p:nvPr/>
        </p:nvSpPr>
        <p:spPr>
          <a:xfrm>
            <a:off x="457200" y="4419600"/>
            <a:ext cx="8077200" cy="923330"/>
          </a:xfrm>
          <a:prstGeom prst="rect">
            <a:avLst/>
          </a:prstGeom>
          <a:noFill/>
        </p:spPr>
        <p:txBody>
          <a:bodyPr wrap="square" rtlCol="0">
            <a:spAutoFit/>
          </a:bodyPr>
          <a:lstStyle/>
          <a:p>
            <a:pPr algn="just"/>
            <a:r>
              <a:rPr lang="sr-Cyrl-RS" dirty="0" smtClean="0"/>
              <a:t>Јошаничка бања лежи на северним падинама Копаоника и припада копаоничко-јастребачкој бањској зони, заједно са Богутовачком, Луковском, Рибарском, Куршумлијском и Пролом бањом.</a:t>
            </a:r>
            <a:endParaRPr lang="en-US" dirty="0"/>
          </a:p>
        </p:txBody>
      </p:sp>
      <p:sp>
        <p:nvSpPr>
          <p:cNvPr id="7" name="TextBox 6"/>
          <p:cNvSpPr txBox="1"/>
          <p:nvPr/>
        </p:nvSpPr>
        <p:spPr>
          <a:xfrm>
            <a:off x="457200" y="5410200"/>
            <a:ext cx="8001000" cy="369332"/>
          </a:xfrm>
          <a:prstGeom prst="rect">
            <a:avLst/>
          </a:prstGeom>
          <a:noFill/>
        </p:spPr>
        <p:txBody>
          <a:bodyPr wrap="square" rtlCol="0">
            <a:spAutoFit/>
          </a:bodyPr>
          <a:lstStyle/>
          <a:p>
            <a:r>
              <a:rPr lang="sr-Cyrl-RS" dirty="0" smtClean="0"/>
              <a:t>Ђердапска клисура припада источној Србији.</a:t>
            </a:r>
            <a:endParaRPr lang="en-US" dirty="0"/>
          </a:p>
        </p:txBody>
      </p:sp>
      <p:sp>
        <p:nvSpPr>
          <p:cNvPr id="8" name="TextBox 7"/>
          <p:cNvSpPr txBox="1"/>
          <p:nvPr/>
        </p:nvSpPr>
        <p:spPr>
          <a:xfrm>
            <a:off x="457200" y="5943600"/>
            <a:ext cx="8077200" cy="646331"/>
          </a:xfrm>
          <a:prstGeom prst="rect">
            <a:avLst/>
          </a:prstGeom>
          <a:noFill/>
        </p:spPr>
        <p:txBody>
          <a:bodyPr wrap="square" rtlCol="0">
            <a:spAutoFit/>
          </a:bodyPr>
          <a:lstStyle/>
          <a:p>
            <a:r>
              <a:rPr lang="sr-Cyrl-RS" dirty="0" smtClean="0"/>
              <a:t>Пећина Рисовача је Музеј палеолита, у близини Аранђеловца и Буковичке бање, а припада Шумадији.</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childTnLst>
                                </p:cTn>
                              </p:par>
                            </p:childTnLst>
                          </p:cTn>
                        </p:par>
                        <p:par>
                          <p:cTn id="13" fill="hold">
                            <p:stCondLst>
                              <p:cond delay="2000"/>
                            </p:stCondLst>
                            <p:childTnLst>
                              <p:par>
                                <p:cTn id="14" presetID="10" presetClass="entr" presetSubtype="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2000"/>
                                        <p:tgtEl>
                                          <p:spTgt spid="4"/>
                                        </p:tgtEl>
                                      </p:cBhvr>
                                    </p:animEffect>
                                  </p:childTnLst>
                                </p:cTn>
                              </p:par>
                            </p:childTnLst>
                          </p:cTn>
                        </p:par>
                        <p:par>
                          <p:cTn id="17" fill="hold">
                            <p:stCondLst>
                              <p:cond delay="4000"/>
                            </p:stCondLst>
                            <p:childTnLst>
                              <p:par>
                                <p:cTn id="18" presetID="10" presetClass="entr" presetSubtype="0"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2000"/>
                                        <p:tgtEl>
                                          <p:spTgt spid="6"/>
                                        </p:tgtEl>
                                      </p:cBhvr>
                                    </p:animEffect>
                                  </p:childTnLst>
                                </p:cTn>
                              </p:par>
                            </p:childTnLst>
                          </p:cTn>
                        </p:par>
                        <p:par>
                          <p:cTn id="21" fill="hold">
                            <p:stCondLst>
                              <p:cond delay="6000"/>
                            </p:stCondLst>
                            <p:childTnLst>
                              <p:par>
                                <p:cTn id="22" presetID="10" presetClass="entr" presetSubtype="0"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2000"/>
                                        <p:tgtEl>
                                          <p:spTgt spid="7"/>
                                        </p:tgtEl>
                                      </p:cBhvr>
                                    </p:animEffect>
                                  </p:childTnLst>
                                </p:cTn>
                              </p:par>
                            </p:childTnLst>
                          </p:cTn>
                        </p:par>
                        <p:par>
                          <p:cTn id="25" fill="hold">
                            <p:stCondLst>
                              <p:cond delay="8000"/>
                            </p:stCondLst>
                            <p:childTnLst>
                              <p:par>
                                <p:cTn id="26" presetID="10" presetClass="entr" presetSubtype="0" fill="hold" grpId="0" nodeType="after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2000"/>
                                        <p:tgtEl>
                                          <p:spTgt spid="5"/>
                                        </p:tgtEl>
                                      </p:cBhvr>
                                    </p:animEffect>
                                  </p:childTnLst>
                                </p:cTn>
                              </p:par>
                            </p:childTnLst>
                          </p:cTn>
                        </p:par>
                        <p:par>
                          <p:cTn id="29" fill="hold">
                            <p:stCondLst>
                              <p:cond delay="10000"/>
                            </p:stCondLst>
                            <p:childTnLst>
                              <p:par>
                                <p:cTn id="30" presetID="10" presetClass="entr" presetSubtype="0" fill="hold" grpId="0" nodeType="after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33400"/>
            <a:ext cx="9144000" cy="3416320"/>
          </a:xfrm>
          <a:prstGeom prst="rect">
            <a:avLst/>
          </a:prstGeom>
          <a:noFill/>
        </p:spPr>
        <p:txBody>
          <a:bodyPr wrap="square" rtlCol="0">
            <a:spAutoFit/>
          </a:bodyPr>
          <a:lstStyle/>
          <a:p>
            <a:pPr algn="just"/>
            <a:r>
              <a:rPr lang="sr-Cyrl-RS" sz="2400" dirty="0" smtClean="0"/>
              <a:t>2. Са леве стране наведене су врсте антропогених туристичких вредности, а са десне туристичке вредности. На линију испред туристичке вредности уписати број врсте антропогене вредности којој та вредност припада.</a:t>
            </a:r>
          </a:p>
          <a:p>
            <a:pPr algn="just"/>
            <a:endParaRPr lang="sr-Cyrl-RS" sz="2400" dirty="0" smtClean="0"/>
          </a:p>
          <a:p>
            <a:pPr algn="just"/>
            <a:r>
              <a:rPr lang="sr-Cyrl-RS" sz="2400" dirty="0" smtClean="0"/>
              <a:t>        1. манифестационе                       ___ Лепенски вир</a:t>
            </a:r>
          </a:p>
          <a:p>
            <a:pPr algn="just"/>
            <a:r>
              <a:rPr lang="sr-Cyrl-RS" sz="2400" dirty="0" smtClean="0"/>
              <a:t>        2. амбијенталне                             ___ Трг слободе у Новом Саду</a:t>
            </a:r>
          </a:p>
          <a:p>
            <a:pPr algn="just"/>
            <a:r>
              <a:rPr lang="sr-Cyrl-RS" sz="2400" dirty="0" smtClean="0"/>
              <a:t>        3. споменичке                                 ___ Вршачка берба грожђа</a:t>
            </a:r>
          </a:p>
          <a:p>
            <a:pPr algn="just"/>
            <a:r>
              <a:rPr lang="sr-Cyrl-RS" sz="2400" dirty="0" smtClean="0"/>
              <a:t>        4. археолошке                                 ___ Ђурђеви ступови</a:t>
            </a:r>
            <a:endParaRPr lang="en-US" sz="2400" dirty="0"/>
          </a:p>
        </p:txBody>
      </p:sp>
      <p:sp>
        <p:nvSpPr>
          <p:cNvPr id="3" name="TextBox 2"/>
          <p:cNvSpPr txBox="1"/>
          <p:nvPr/>
        </p:nvSpPr>
        <p:spPr>
          <a:xfrm>
            <a:off x="4724400" y="3124200"/>
            <a:ext cx="533400" cy="461665"/>
          </a:xfrm>
          <a:prstGeom prst="rect">
            <a:avLst/>
          </a:prstGeom>
          <a:noFill/>
        </p:spPr>
        <p:txBody>
          <a:bodyPr wrap="square" rtlCol="0">
            <a:spAutoFit/>
          </a:bodyPr>
          <a:lstStyle/>
          <a:p>
            <a:pPr algn="ctr"/>
            <a:r>
              <a:rPr lang="sr-Cyrl-RS" sz="2400" b="1" dirty="0" smtClean="0">
                <a:solidFill>
                  <a:srgbClr val="C00000"/>
                </a:solidFill>
              </a:rPr>
              <a:t>1</a:t>
            </a:r>
            <a:endParaRPr lang="en-US" sz="2400" b="1" dirty="0">
              <a:solidFill>
                <a:srgbClr val="C00000"/>
              </a:solidFill>
            </a:endParaRPr>
          </a:p>
        </p:txBody>
      </p:sp>
      <p:sp>
        <p:nvSpPr>
          <p:cNvPr id="4" name="Rectangle 3"/>
          <p:cNvSpPr/>
          <p:nvPr/>
        </p:nvSpPr>
        <p:spPr>
          <a:xfrm>
            <a:off x="4800600" y="2362200"/>
            <a:ext cx="340158" cy="461665"/>
          </a:xfrm>
          <a:prstGeom prst="rect">
            <a:avLst/>
          </a:prstGeom>
        </p:spPr>
        <p:txBody>
          <a:bodyPr wrap="none">
            <a:spAutoFit/>
          </a:bodyPr>
          <a:lstStyle/>
          <a:p>
            <a:pPr algn="ctr"/>
            <a:r>
              <a:rPr lang="sr-Cyrl-RS" sz="2400" b="1" dirty="0" smtClean="0">
                <a:solidFill>
                  <a:srgbClr val="C00000"/>
                </a:solidFill>
              </a:rPr>
              <a:t>4</a:t>
            </a:r>
            <a:endParaRPr lang="en-US" sz="2400" b="1" dirty="0">
              <a:solidFill>
                <a:srgbClr val="C00000"/>
              </a:solidFill>
            </a:endParaRPr>
          </a:p>
        </p:txBody>
      </p:sp>
      <p:sp>
        <p:nvSpPr>
          <p:cNvPr id="5" name="Rectangle 4"/>
          <p:cNvSpPr/>
          <p:nvPr/>
        </p:nvSpPr>
        <p:spPr>
          <a:xfrm>
            <a:off x="4800600" y="2743200"/>
            <a:ext cx="340158" cy="461665"/>
          </a:xfrm>
          <a:prstGeom prst="rect">
            <a:avLst/>
          </a:prstGeom>
        </p:spPr>
        <p:txBody>
          <a:bodyPr wrap="none">
            <a:spAutoFit/>
          </a:bodyPr>
          <a:lstStyle/>
          <a:p>
            <a:pPr algn="ctr"/>
            <a:r>
              <a:rPr lang="sr-Cyrl-RS" sz="2400" b="1" dirty="0" smtClean="0">
                <a:solidFill>
                  <a:srgbClr val="C00000"/>
                </a:solidFill>
              </a:rPr>
              <a:t>2</a:t>
            </a:r>
            <a:endParaRPr lang="en-US" sz="2400" b="1" dirty="0">
              <a:solidFill>
                <a:srgbClr val="C00000"/>
              </a:solidFill>
            </a:endParaRPr>
          </a:p>
        </p:txBody>
      </p:sp>
      <p:sp>
        <p:nvSpPr>
          <p:cNvPr id="6" name="Rectangle 5"/>
          <p:cNvSpPr/>
          <p:nvPr/>
        </p:nvSpPr>
        <p:spPr>
          <a:xfrm>
            <a:off x="4800600" y="3505200"/>
            <a:ext cx="340158" cy="461665"/>
          </a:xfrm>
          <a:prstGeom prst="rect">
            <a:avLst/>
          </a:prstGeom>
        </p:spPr>
        <p:txBody>
          <a:bodyPr wrap="none">
            <a:spAutoFit/>
          </a:bodyPr>
          <a:lstStyle/>
          <a:p>
            <a:pPr algn="ctr"/>
            <a:r>
              <a:rPr lang="sr-Cyrl-RS" sz="2400" b="1" dirty="0" smtClean="0">
                <a:solidFill>
                  <a:srgbClr val="C00000"/>
                </a:solidFill>
              </a:rPr>
              <a:t>3</a:t>
            </a:r>
            <a:endParaRPr lang="en-US" sz="2400" b="1" dirty="0">
              <a:solidFill>
                <a:srgbClr val="C00000"/>
              </a:solidFill>
            </a:endParaRPr>
          </a:p>
        </p:txBody>
      </p:sp>
      <p:sp>
        <p:nvSpPr>
          <p:cNvPr id="7" name="TextBox 6"/>
          <p:cNvSpPr txBox="1"/>
          <p:nvPr/>
        </p:nvSpPr>
        <p:spPr>
          <a:xfrm>
            <a:off x="152400" y="4038600"/>
            <a:ext cx="8534400" cy="646331"/>
          </a:xfrm>
          <a:prstGeom prst="rect">
            <a:avLst/>
          </a:prstGeom>
          <a:noFill/>
        </p:spPr>
        <p:txBody>
          <a:bodyPr wrap="square" rtlCol="0">
            <a:spAutoFit/>
          </a:bodyPr>
          <a:lstStyle/>
          <a:p>
            <a:pPr algn="just"/>
            <a:r>
              <a:rPr lang="sr-Cyrl-RS" u="sng" dirty="0" smtClean="0"/>
              <a:t>Археолошке туристичке вредности </a:t>
            </a:r>
            <a:r>
              <a:rPr lang="sr-Cyrl-RS" dirty="0" smtClean="0"/>
              <a:t>потичу из праисторијског периода развоја људског друштва и обухватају старије, средње, млађе камено и метално доба.</a:t>
            </a:r>
            <a:endParaRPr lang="en-US" dirty="0"/>
          </a:p>
        </p:txBody>
      </p:sp>
      <p:sp>
        <p:nvSpPr>
          <p:cNvPr id="8" name="TextBox 7"/>
          <p:cNvSpPr txBox="1"/>
          <p:nvPr/>
        </p:nvSpPr>
        <p:spPr>
          <a:xfrm>
            <a:off x="152400" y="4876800"/>
            <a:ext cx="8534400" cy="1477328"/>
          </a:xfrm>
          <a:prstGeom prst="rect">
            <a:avLst/>
          </a:prstGeom>
          <a:noFill/>
        </p:spPr>
        <p:txBody>
          <a:bodyPr wrap="square" rtlCol="0">
            <a:spAutoFit/>
          </a:bodyPr>
          <a:lstStyle/>
          <a:p>
            <a:pPr algn="just"/>
            <a:r>
              <a:rPr lang="sr-Cyrl-RS" u="sng" dirty="0" smtClean="0"/>
              <a:t>Споменичке туристичке вредности </a:t>
            </a:r>
            <a:r>
              <a:rPr lang="sr-Cyrl-RS" dirty="0" smtClean="0"/>
              <a:t>обухватају културно-историјске споменике </a:t>
            </a:r>
            <a:r>
              <a:rPr lang="sr-Cyrl-RS" b="1" dirty="0" smtClean="0"/>
              <a:t>раних епоха</a:t>
            </a:r>
            <a:r>
              <a:rPr lang="sr-Cyrl-RS" dirty="0" smtClean="0"/>
              <a:t> (из периода Рима, старе Грчке), културно-историјске споменике </a:t>
            </a:r>
            <a:r>
              <a:rPr lang="sr-Cyrl-RS" b="1" dirty="0" smtClean="0"/>
              <a:t>средњег доба </a:t>
            </a:r>
            <a:r>
              <a:rPr lang="sr-Cyrl-RS" dirty="0" smtClean="0"/>
              <a:t>(манастири, цркве),  средњовековни </a:t>
            </a:r>
            <a:r>
              <a:rPr lang="sr-Cyrl-RS" b="1" dirty="0" smtClean="0"/>
              <a:t>утврђени градови </a:t>
            </a:r>
            <a:r>
              <a:rPr lang="sr-Cyrl-RS" dirty="0" smtClean="0"/>
              <a:t>(Калемегдан,Петроварадин), културно-историјске споменике </a:t>
            </a:r>
            <a:r>
              <a:rPr lang="sr-Cyrl-RS" b="1" dirty="0" smtClean="0"/>
              <a:t>новије историје </a:t>
            </a:r>
            <a:r>
              <a:rPr lang="sr-Cyrl-RS" dirty="0" smtClean="0"/>
              <a:t>(Први и Други светски рат), </a:t>
            </a:r>
            <a:r>
              <a:rPr lang="sr-Cyrl-RS" b="1" dirty="0" smtClean="0"/>
              <a:t>амбијенталне целине </a:t>
            </a:r>
            <a:r>
              <a:rPr lang="sr-Cyrl-RS" dirty="0" smtClean="0"/>
              <a:t>(делови градова – Скадарлија) и </a:t>
            </a:r>
            <a:r>
              <a:rPr lang="sr-Cyrl-RS" b="1" dirty="0" smtClean="0"/>
              <a:t>туристичке манифестације</a:t>
            </a:r>
            <a:r>
              <a:rPr lang="sr-Cyrl-R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20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Effect transition="in" filter="fade">
                                      <p:cBhvr>
                                        <p:cTn id="32" dur="2000"/>
                                        <p:tgtEl>
                                          <p:spTgt spid="7">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fade">
                                      <p:cBhvr>
                                        <p:cTn id="37"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2308324"/>
          </a:xfrm>
          <a:prstGeom prst="rect">
            <a:avLst/>
          </a:prstGeom>
          <a:noFill/>
        </p:spPr>
        <p:txBody>
          <a:bodyPr wrap="square" rtlCol="0">
            <a:spAutoFit/>
          </a:bodyPr>
          <a:lstStyle/>
          <a:p>
            <a:pPr algn="just"/>
            <a:r>
              <a:rPr lang="sr-Cyrl-RS" sz="2400" dirty="0" smtClean="0"/>
              <a:t>3. На линији испред државе уписати број њој одговарајуће бање.</a:t>
            </a:r>
          </a:p>
          <a:p>
            <a:pPr algn="just"/>
            <a:endParaRPr lang="sr-Cyrl-RS" sz="2400" dirty="0" smtClean="0"/>
          </a:p>
          <a:p>
            <a:pPr algn="just"/>
            <a:r>
              <a:rPr lang="sr-Cyrl-RS" sz="2400" dirty="0" smtClean="0"/>
              <a:t>        1. Монте Катини                      ___ Француска</a:t>
            </a:r>
          </a:p>
          <a:p>
            <a:pPr algn="just"/>
            <a:r>
              <a:rPr lang="sr-Cyrl-RS" sz="2400" dirty="0" smtClean="0"/>
              <a:t>        2. Карлове Вари                       ___ Немачка</a:t>
            </a:r>
          </a:p>
          <a:p>
            <a:pPr algn="just"/>
            <a:r>
              <a:rPr lang="sr-Cyrl-RS" sz="2400" dirty="0" smtClean="0"/>
              <a:t>        3. Лишон                                    ___ Италија</a:t>
            </a:r>
          </a:p>
          <a:p>
            <a:pPr algn="just"/>
            <a:r>
              <a:rPr lang="sr-Cyrl-RS" sz="2400" dirty="0" smtClean="0"/>
              <a:t>        4. Баден-баден                        ___ Чешка</a:t>
            </a:r>
            <a:endParaRPr lang="en-US" sz="2400" dirty="0"/>
          </a:p>
        </p:txBody>
      </p:sp>
      <p:sp>
        <p:nvSpPr>
          <p:cNvPr id="4" name="TextBox 3"/>
          <p:cNvSpPr txBox="1"/>
          <p:nvPr/>
        </p:nvSpPr>
        <p:spPr>
          <a:xfrm>
            <a:off x="0" y="3124200"/>
            <a:ext cx="9144000" cy="3416320"/>
          </a:xfrm>
          <a:prstGeom prst="rect">
            <a:avLst/>
          </a:prstGeom>
          <a:noFill/>
        </p:spPr>
        <p:txBody>
          <a:bodyPr wrap="square" rtlCol="0">
            <a:spAutoFit/>
          </a:bodyPr>
          <a:lstStyle/>
          <a:p>
            <a:pPr algn="just"/>
            <a:r>
              <a:rPr lang="sr-Cyrl-RS" sz="2400" dirty="0" smtClean="0"/>
              <a:t>4</a:t>
            </a:r>
            <a:r>
              <a:rPr lang="sr-Cyrl-RS" sz="2400" dirty="0" smtClean="0"/>
              <a:t>. </a:t>
            </a:r>
            <a:r>
              <a:rPr lang="sr-Cyrl-RS" sz="2400" dirty="0" smtClean="0"/>
              <a:t>Са леве стране су наведени велики европски градови, а са десне туристичке знаменитости. На линију испред назива знаменитости уписати број града којем припада.</a:t>
            </a:r>
          </a:p>
          <a:p>
            <a:pPr algn="just"/>
            <a:endParaRPr lang="sr-Cyrl-RS" sz="2400" dirty="0" smtClean="0"/>
          </a:p>
          <a:p>
            <a:pPr algn="just"/>
            <a:r>
              <a:rPr lang="sr-Cyrl-RS" sz="2400" dirty="0" smtClean="0"/>
              <a:t>        1. Лондон                                   ___ Монпарнас</a:t>
            </a:r>
          </a:p>
          <a:p>
            <a:pPr algn="just"/>
            <a:r>
              <a:rPr lang="sr-Cyrl-RS" sz="2400" dirty="0" smtClean="0"/>
              <a:t>        2. Париз                                      ___ Шенбрун</a:t>
            </a:r>
          </a:p>
          <a:p>
            <a:pPr algn="just"/>
            <a:r>
              <a:rPr lang="sr-Cyrl-RS" sz="2400" dirty="0" smtClean="0"/>
              <a:t>        3. Праг                                         ___ Пикадили</a:t>
            </a:r>
          </a:p>
          <a:p>
            <a:pPr algn="just"/>
            <a:r>
              <a:rPr lang="sr-Cyrl-RS" sz="2400" dirty="0" smtClean="0"/>
              <a:t>        4. Беч                                           ___ Прадо</a:t>
            </a:r>
          </a:p>
          <a:p>
            <a:pPr algn="just"/>
            <a:r>
              <a:rPr lang="sr-Cyrl-RS" sz="2400" dirty="0" smtClean="0"/>
              <a:t>        5. Мадрид                                  ___ Храдчани</a:t>
            </a:r>
            <a:endParaRPr lang="en-US" sz="2400" dirty="0"/>
          </a:p>
        </p:txBody>
      </p:sp>
      <p:sp>
        <p:nvSpPr>
          <p:cNvPr id="5" name="TextBox 4"/>
          <p:cNvSpPr txBox="1"/>
          <p:nvPr/>
        </p:nvSpPr>
        <p:spPr>
          <a:xfrm>
            <a:off x="4267200" y="1447800"/>
            <a:ext cx="457200" cy="461665"/>
          </a:xfrm>
          <a:prstGeom prst="rect">
            <a:avLst/>
          </a:prstGeom>
          <a:noFill/>
        </p:spPr>
        <p:txBody>
          <a:bodyPr wrap="square" rtlCol="0">
            <a:spAutoFit/>
          </a:bodyPr>
          <a:lstStyle/>
          <a:p>
            <a:pPr algn="ctr"/>
            <a:r>
              <a:rPr lang="sr-Cyrl-RS" sz="2400" b="1" dirty="0" smtClean="0">
                <a:solidFill>
                  <a:srgbClr val="C00000"/>
                </a:solidFill>
              </a:rPr>
              <a:t>1</a:t>
            </a:r>
            <a:endParaRPr lang="en-US" sz="2400" b="1" dirty="0">
              <a:solidFill>
                <a:srgbClr val="C00000"/>
              </a:solidFill>
            </a:endParaRPr>
          </a:p>
        </p:txBody>
      </p:sp>
      <p:sp>
        <p:nvSpPr>
          <p:cNvPr id="6" name="Rectangle 5"/>
          <p:cNvSpPr/>
          <p:nvPr/>
        </p:nvSpPr>
        <p:spPr>
          <a:xfrm>
            <a:off x="4343400" y="1828800"/>
            <a:ext cx="340158" cy="461665"/>
          </a:xfrm>
          <a:prstGeom prst="rect">
            <a:avLst/>
          </a:prstGeom>
        </p:spPr>
        <p:txBody>
          <a:bodyPr wrap="none">
            <a:spAutoFit/>
          </a:bodyPr>
          <a:lstStyle/>
          <a:p>
            <a:pPr algn="ctr"/>
            <a:r>
              <a:rPr lang="sr-Cyrl-RS" sz="2400" b="1" dirty="0" smtClean="0">
                <a:solidFill>
                  <a:srgbClr val="C00000"/>
                </a:solidFill>
              </a:rPr>
              <a:t>2</a:t>
            </a:r>
            <a:endParaRPr lang="en-US" sz="2400" b="1" dirty="0">
              <a:solidFill>
                <a:srgbClr val="C00000"/>
              </a:solidFill>
            </a:endParaRPr>
          </a:p>
        </p:txBody>
      </p:sp>
      <p:sp>
        <p:nvSpPr>
          <p:cNvPr id="7" name="Rectangle 6"/>
          <p:cNvSpPr/>
          <p:nvPr/>
        </p:nvSpPr>
        <p:spPr>
          <a:xfrm>
            <a:off x="4343400" y="762000"/>
            <a:ext cx="340158" cy="461665"/>
          </a:xfrm>
          <a:prstGeom prst="rect">
            <a:avLst/>
          </a:prstGeom>
        </p:spPr>
        <p:txBody>
          <a:bodyPr wrap="none">
            <a:spAutoFit/>
          </a:bodyPr>
          <a:lstStyle/>
          <a:p>
            <a:pPr algn="ctr"/>
            <a:r>
              <a:rPr lang="sr-Cyrl-RS" sz="2400" b="1" dirty="0" smtClean="0">
                <a:solidFill>
                  <a:srgbClr val="C00000"/>
                </a:solidFill>
              </a:rPr>
              <a:t>3</a:t>
            </a:r>
            <a:endParaRPr lang="en-US" sz="2400" b="1" dirty="0">
              <a:solidFill>
                <a:srgbClr val="C00000"/>
              </a:solidFill>
            </a:endParaRPr>
          </a:p>
        </p:txBody>
      </p:sp>
      <p:sp>
        <p:nvSpPr>
          <p:cNvPr id="8" name="Rectangle 7"/>
          <p:cNvSpPr/>
          <p:nvPr/>
        </p:nvSpPr>
        <p:spPr>
          <a:xfrm>
            <a:off x="4343400" y="1066800"/>
            <a:ext cx="340158" cy="461665"/>
          </a:xfrm>
          <a:prstGeom prst="rect">
            <a:avLst/>
          </a:prstGeom>
        </p:spPr>
        <p:txBody>
          <a:bodyPr wrap="none">
            <a:spAutoFit/>
          </a:bodyPr>
          <a:lstStyle/>
          <a:p>
            <a:pPr algn="ctr"/>
            <a:r>
              <a:rPr lang="sr-Cyrl-RS" sz="2400" b="1" dirty="0" smtClean="0">
                <a:solidFill>
                  <a:srgbClr val="C00000"/>
                </a:solidFill>
              </a:rPr>
              <a:t>4</a:t>
            </a:r>
            <a:endParaRPr lang="en-US" sz="2400" b="1" dirty="0">
              <a:solidFill>
                <a:srgbClr val="C00000"/>
              </a:solidFill>
            </a:endParaRPr>
          </a:p>
        </p:txBody>
      </p:sp>
      <p:sp>
        <p:nvSpPr>
          <p:cNvPr id="9" name="Rectangle 8"/>
          <p:cNvSpPr/>
          <p:nvPr/>
        </p:nvSpPr>
        <p:spPr>
          <a:xfrm>
            <a:off x="4419600" y="4572000"/>
            <a:ext cx="340158" cy="461665"/>
          </a:xfrm>
          <a:prstGeom prst="rect">
            <a:avLst/>
          </a:prstGeom>
        </p:spPr>
        <p:txBody>
          <a:bodyPr wrap="none">
            <a:spAutoFit/>
          </a:bodyPr>
          <a:lstStyle/>
          <a:p>
            <a:pPr algn="ctr"/>
            <a:r>
              <a:rPr lang="sr-Cyrl-RS" sz="2400" b="1" dirty="0" smtClean="0">
                <a:solidFill>
                  <a:srgbClr val="C00000"/>
                </a:solidFill>
              </a:rPr>
              <a:t>2</a:t>
            </a:r>
            <a:endParaRPr lang="en-US" sz="2400" b="1" dirty="0">
              <a:solidFill>
                <a:srgbClr val="C00000"/>
              </a:solidFill>
            </a:endParaRPr>
          </a:p>
        </p:txBody>
      </p:sp>
      <p:sp>
        <p:nvSpPr>
          <p:cNvPr id="10" name="Rectangle 9"/>
          <p:cNvSpPr/>
          <p:nvPr/>
        </p:nvSpPr>
        <p:spPr>
          <a:xfrm>
            <a:off x="4419600" y="5334000"/>
            <a:ext cx="340158" cy="461665"/>
          </a:xfrm>
          <a:prstGeom prst="rect">
            <a:avLst/>
          </a:prstGeom>
        </p:spPr>
        <p:txBody>
          <a:bodyPr wrap="none">
            <a:spAutoFit/>
          </a:bodyPr>
          <a:lstStyle/>
          <a:p>
            <a:pPr algn="ctr"/>
            <a:r>
              <a:rPr lang="sr-Cyrl-RS" sz="2400" b="1" dirty="0" smtClean="0">
                <a:solidFill>
                  <a:srgbClr val="C00000"/>
                </a:solidFill>
              </a:rPr>
              <a:t>1</a:t>
            </a:r>
            <a:endParaRPr lang="en-US" sz="2400" b="1" dirty="0">
              <a:solidFill>
                <a:srgbClr val="C00000"/>
              </a:solidFill>
            </a:endParaRPr>
          </a:p>
        </p:txBody>
      </p:sp>
      <p:sp>
        <p:nvSpPr>
          <p:cNvPr id="11" name="TextBox 10"/>
          <p:cNvSpPr txBox="1"/>
          <p:nvPr/>
        </p:nvSpPr>
        <p:spPr>
          <a:xfrm>
            <a:off x="4419600" y="6019800"/>
            <a:ext cx="340158" cy="461665"/>
          </a:xfrm>
          <a:prstGeom prst="rect">
            <a:avLst/>
          </a:prstGeom>
          <a:noFill/>
        </p:spPr>
        <p:txBody>
          <a:bodyPr wrap="none" rtlCol="0">
            <a:spAutoFit/>
          </a:bodyPr>
          <a:lstStyle/>
          <a:p>
            <a:pPr algn="ctr"/>
            <a:r>
              <a:rPr lang="sr-Cyrl-RS" sz="2400" b="1" dirty="0" smtClean="0">
                <a:solidFill>
                  <a:srgbClr val="C00000"/>
                </a:solidFill>
              </a:rPr>
              <a:t>3</a:t>
            </a:r>
            <a:endParaRPr lang="en-US" sz="2400" b="1" dirty="0">
              <a:solidFill>
                <a:srgbClr val="C00000"/>
              </a:solidFill>
            </a:endParaRPr>
          </a:p>
        </p:txBody>
      </p:sp>
      <p:sp>
        <p:nvSpPr>
          <p:cNvPr id="12" name="TextBox 11"/>
          <p:cNvSpPr txBox="1"/>
          <p:nvPr/>
        </p:nvSpPr>
        <p:spPr>
          <a:xfrm>
            <a:off x="4343400" y="4953000"/>
            <a:ext cx="457200" cy="461665"/>
          </a:xfrm>
          <a:prstGeom prst="rect">
            <a:avLst/>
          </a:prstGeom>
          <a:noFill/>
        </p:spPr>
        <p:txBody>
          <a:bodyPr wrap="square" rtlCol="0">
            <a:spAutoFit/>
          </a:bodyPr>
          <a:lstStyle/>
          <a:p>
            <a:pPr algn="ctr"/>
            <a:r>
              <a:rPr lang="sr-Cyrl-RS" sz="2400" b="1" dirty="0" smtClean="0">
                <a:solidFill>
                  <a:srgbClr val="C00000"/>
                </a:solidFill>
              </a:rPr>
              <a:t>4</a:t>
            </a:r>
            <a:endParaRPr lang="en-US" sz="2400" b="1" dirty="0">
              <a:solidFill>
                <a:srgbClr val="C00000"/>
              </a:solidFill>
            </a:endParaRPr>
          </a:p>
        </p:txBody>
      </p:sp>
      <p:sp>
        <p:nvSpPr>
          <p:cNvPr id="13" name="TextBox 12"/>
          <p:cNvSpPr txBox="1"/>
          <p:nvPr/>
        </p:nvSpPr>
        <p:spPr>
          <a:xfrm>
            <a:off x="4343400" y="5638800"/>
            <a:ext cx="533400" cy="461665"/>
          </a:xfrm>
          <a:prstGeom prst="rect">
            <a:avLst/>
          </a:prstGeom>
          <a:noFill/>
        </p:spPr>
        <p:txBody>
          <a:bodyPr wrap="square" rtlCol="0">
            <a:spAutoFit/>
          </a:bodyPr>
          <a:lstStyle/>
          <a:p>
            <a:pPr algn="ctr"/>
            <a:r>
              <a:rPr lang="sr-Cyrl-RS" sz="2400" b="1" dirty="0" smtClean="0">
                <a:solidFill>
                  <a:srgbClr val="C00000"/>
                </a:solidFill>
              </a:rPr>
              <a:t>5</a:t>
            </a:r>
            <a:endParaRPr lang="en-US" sz="2400" b="1" dirty="0">
              <a:solidFill>
                <a:srgbClr val="C00000"/>
              </a:solidFill>
            </a:endParaRPr>
          </a:p>
        </p:txBody>
      </p:sp>
      <p:sp>
        <p:nvSpPr>
          <p:cNvPr id="14" name="TextBox 13"/>
          <p:cNvSpPr txBox="1"/>
          <p:nvPr/>
        </p:nvSpPr>
        <p:spPr>
          <a:xfrm>
            <a:off x="6248400" y="5410200"/>
            <a:ext cx="2209800" cy="369332"/>
          </a:xfrm>
          <a:prstGeom prst="rect">
            <a:avLst/>
          </a:prstGeom>
          <a:noFill/>
        </p:spPr>
        <p:txBody>
          <a:bodyPr wrap="square" rtlCol="0">
            <a:spAutoFit/>
          </a:bodyPr>
          <a:lstStyle/>
          <a:p>
            <a:r>
              <a:rPr lang="sr-Cyrl-RS" dirty="0" smtClean="0"/>
              <a:t>Трг у центру града</a:t>
            </a:r>
            <a:endParaRPr lang="en-US" dirty="0"/>
          </a:p>
        </p:txBody>
      </p:sp>
      <p:sp>
        <p:nvSpPr>
          <p:cNvPr id="15" name="TextBox 14"/>
          <p:cNvSpPr txBox="1"/>
          <p:nvPr/>
        </p:nvSpPr>
        <p:spPr>
          <a:xfrm>
            <a:off x="6477000" y="4648200"/>
            <a:ext cx="2286000" cy="381000"/>
          </a:xfrm>
          <a:prstGeom prst="rect">
            <a:avLst/>
          </a:prstGeom>
          <a:noFill/>
        </p:spPr>
        <p:txBody>
          <a:bodyPr wrap="square" rtlCol="0">
            <a:spAutoFit/>
          </a:bodyPr>
          <a:lstStyle/>
          <a:p>
            <a:r>
              <a:rPr lang="sr-Cyrl-RS" dirty="0" smtClean="0"/>
              <a:t>Уметничка четврт</a:t>
            </a:r>
            <a:endParaRPr lang="en-US" dirty="0"/>
          </a:p>
        </p:txBody>
      </p:sp>
      <p:sp>
        <p:nvSpPr>
          <p:cNvPr id="16" name="TextBox 15"/>
          <p:cNvSpPr txBox="1"/>
          <p:nvPr/>
        </p:nvSpPr>
        <p:spPr>
          <a:xfrm>
            <a:off x="6248400" y="6096000"/>
            <a:ext cx="2590800" cy="369332"/>
          </a:xfrm>
          <a:prstGeom prst="rect">
            <a:avLst/>
          </a:prstGeom>
          <a:noFill/>
        </p:spPr>
        <p:txBody>
          <a:bodyPr wrap="square" rtlCol="0">
            <a:spAutoFit/>
          </a:bodyPr>
          <a:lstStyle/>
          <a:p>
            <a:r>
              <a:rPr lang="sr-Cyrl-RS" dirty="0" smtClean="0"/>
              <a:t>Дворац на обали Влтаве</a:t>
            </a:r>
            <a:endParaRPr lang="en-US" dirty="0"/>
          </a:p>
        </p:txBody>
      </p:sp>
      <p:sp>
        <p:nvSpPr>
          <p:cNvPr id="17" name="TextBox 16"/>
          <p:cNvSpPr txBox="1"/>
          <p:nvPr/>
        </p:nvSpPr>
        <p:spPr>
          <a:xfrm>
            <a:off x="6096000" y="5029200"/>
            <a:ext cx="3048000" cy="369332"/>
          </a:xfrm>
          <a:prstGeom prst="rect">
            <a:avLst/>
          </a:prstGeom>
          <a:noFill/>
        </p:spPr>
        <p:txBody>
          <a:bodyPr wrap="square" rtlCol="0">
            <a:spAutoFit/>
          </a:bodyPr>
          <a:lstStyle/>
          <a:p>
            <a:r>
              <a:rPr lang="sr-Cyrl-RS" dirty="0" smtClean="0"/>
              <a:t>Дворац у старом делу града</a:t>
            </a:r>
            <a:endParaRPr lang="en-US" dirty="0"/>
          </a:p>
        </p:txBody>
      </p:sp>
      <p:sp>
        <p:nvSpPr>
          <p:cNvPr id="18" name="TextBox 17"/>
          <p:cNvSpPr txBox="1"/>
          <p:nvPr/>
        </p:nvSpPr>
        <p:spPr>
          <a:xfrm>
            <a:off x="5791200" y="5791200"/>
            <a:ext cx="2819400" cy="381000"/>
          </a:xfrm>
          <a:prstGeom prst="rect">
            <a:avLst/>
          </a:prstGeom>
          <a:noFill/>
        </p:spPr>
        <p:txBody>
          <a:bodyPr wrap="square" rtlCol="0">
            <a:spAutoFit/>
          </a:bodyPr>
          <a:lstStyle/>
          <a:p>
            <a:r>
              <a:rPr lang="sr-Cyrl-RS" dirty="0" smtClean="0"/>
              <a:t>Музеј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2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20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2000"/>
                                        <p:tgtEl>
                                          <p:spTgt spid="10"/>
                                        </p:tgtEl>
                                      </p:cBhvr>
                                    </p:animEffect>
                                  </p:childTnLst>
                                </p:cTn>
                              </p:par>
                            </p:childTnLst>
                          </p:cTn>
                        </p:par>
                        <p:par>
                          <p:cTn id="38" fill="hold">
                            <p:stCondLst>
                              <p:cond delay="2000"/>
                            </p:stCondLst>
                            <p:childTnLst>
                              <p:par>
                                <p:cTn id="39" presetID="10" presetClass="entr" presetSubtype="0" fill="hold" grpId="0" nodeType="after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fade">
                                      <p:cBhvr>
                                        <p:cTn id="41" dur="2000"/>
                                        <p:tgtEl>
                                          <p:spTgt spid="14"/>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fade">
                                      <p:cBhvr>
                                        <p:cTn id="46" dur="2000"/>
                                        <p:tgtEl>
                                          <p:spTgt spid="9"/>
                                        </p:tgtEl>
                                      </p:cBhvr>
                                    </p:animEffect>
                                  </p:childTnLst>
                                </p:cTn>
                              </p:par>
                            </p:childTnLst>
                          </p:cTn>
                        </p:par>
                        <p:par>
                          <p:cTn id="47" fill="hold">
                            <p:stCondLst>
                              <p:cond delay="2000"/>
                            </p:stCondLst>
                            <p:childTnLst>
                              <p:par>
                                <p:cTn id="48" presetID="10" presetClass="entr" presetSubtype="0" fill="hold" grpId="0" nodeType="after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fade">
                                      <p:cBhvr>
                                        <p:cTn id="50" dur="2000"/>
                                        <p:tgtEl>
                                          <p:spTgt spid="15"/>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animEffect transition="in" filter="fade">
                                      <p:cBhvr>
                                        <p:cTn id="55" dur="2000"/>
                                        <p:tgtEl>
                                          <p:spTgt spid="11"/>
                                        </p:tgtEl>
                                      </p:cBhvr>
                                    </p:animEffect>
                                  </p:childTnLst>
                                </p:cTn>
                              </p:par>
                            </p:childTnLst>
                          </p:cTn>
                        </p:par>
                        <p:par>
                          <p:cTn id="56" fill="hold">
                            <p:stCondLst>
                              <p:cond delay="2000"/>
                            </p:stCondLst>
                            <p:childTnLst>
                              <p:par>
                                <p:cTn id="57" presetID="10" presetClass="entr" presetSubtype="0" fill="hold" grpId="0" nodeType="afterEffect">
                                  <p:stCondLst>
                                    <p:cond delay="0"/>
                                  </p:stCondLst>
                                  <p:childTnLst>
                                    <p:set>
                                      <p:cBhvr>
                                        <p:cTn id="58" dur="1" fill="hold">
                                          <p:stCondLst>
                                            <p:cond delay="0"/>
                                          </p:stCondLst>
                                        </p:cTn>
                                        <p:tgtEl>
                                          <p:spTgt spid="16"/>
                                        </p:tgtEl>
                                        <p:attrNameLst>
                                          <p:attrName>style.visibility</p:attrName>
                                        </p:attrNameLst>
                                      </p:cBhvr>
                                      <p:to>
                                        <p:strVal val="visible"/>
                                      </p:to>
                                    </p:set>
                                    <p:animEffect transition="in" filter="fade">
                                      <p:cBhvr>
                                        <p:cTn id="59" dur="2000"/>
                                        <p:tgtEl>
                                          <p:spTgt spid="16"/>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12"/>
                                        </p:tgtEl>
                                        <p:attrNameLst>
                                          <p:attrName>style.visibility</p:attrName>
                                        </p:attrNameLst>
                                      </p:cBhvr>
                                      <p:to>
                                        <p:strVal val="visible"/>
                                      </p:to>
                                    </p:set>
                                    <p:animEffect transition="in" filter="fade">
                                      <p:cBhvr>
                                        <p:cTn id="64" dur="2000"/>
                                        <p:tgtEl>
                                          <p:spTgt spid="12"/>
                                        </p:tgtEl>
                                      </p:cBhvr>
                                    </p:animEffect>
                                  </p:childTnLst>
                                </p:cTn>
                              </p:par>
                            </p:childTnLst>
                          </p:cTn>
                        </p:par>
                        <p:par>
                          <p:cTn id="65" fill="hold">
                            <p:stCondLst>
                              <p:cond delay="2000"/>
                            </p:stCondLst>
                            <p:childTnLst>
                              <p:par>
                                <p:cTn id="66" presetID="10" presetClass="entr" presetSubtype="0" fill="hold" grpId="0" nodeType="afterEffect">
                                  <p:stCondLst>
                                    <p:cond delay="0"/>
                                  </p:stCondLst>
                                  <p:childTnLst>
                                    <p:set>
                                      <p:cBhvr>
                                        <p:cTn id="67" dur="1" fill="hold">
                                          <p:stCondLst>
                                            <p:cond delay="0"/>
                                          </p:stCondLst>
                                        </p:cTn>
                                        <p:tgtEl>
                                          <p:spTgt spid="17"/>
                                        </p:tgtEl>
                                        <p:attrNameLst>
                                          <p:attrName>style.visibility</p:attrName>
                                        </p:attrNameLst>
                                      </p:cBhvr>
                                      <p:to>
                                        <p:strVal val="visible"/>
                                      </p:to>
                                    </p:set>
                                    <p:animEffect transition="in" filter="fade">
                                      <p:cBhvr>
                                        <p:cTn id="68" dur="2000"/>
                                        <p:tgtEl>
                                          <p:spTgt spid="17"/>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13"/>
                                        </p:tgtEl>
                                        <p:attrNameLst>
                                          <p:attrName>style.visibility</p:attrName>
                                        </p:attrNameLst>
                                      </p:cBhvr>
                                      <p:to>
                                        <p:strVal val="visible"/>
                                      </p:to>
                                    </p:set>
                                    <p:animEffect transition="in" filter="fade">
                                      <p:cBhvr>
                                        <p:cTn id="73" dur="2000"/>
                                        <p:tgtEl>
                                          <p:spTgt spid="13"/>
                                        </p:tgtEl>
                                      </p:cBhvr>
                                    </p:animEffect>
                                  </p:childTnLst>
                                </p:cTn>
                              </p:par>
                            </p:childTnLst>
                          </p:cTn>
                        </p:par>
                        <p:par>
                          <p:cTn id="74" fill="hold">
                            <p:stCondLst>
                              <p:cond delay="2000"/>
                            </p:stCondLst>
                            <p:childTnLst>
                              <p:par>
                                <p:cTn id="75" presetID="10" presetClass="entr" presetSubtype="0" fill="hold" grpId="0" nodeType="after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fade">
                                      <p:cBhvr>
                                        <p:cTn id="77"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524315"/>
          </a:xfrm>
          <a:prstGeom prst="rect">
            <a:avLst/>
          </a:prstGeom>
        </p:spPr>
        <p:txBody>
          <a:bodyPr wrap="square">
            <a:spAutoFit/>
          </a:bodyPr>
          <a:lstStyle/>
          <a:p>
            <a:pPr algn="just"/>
            <a:r>
              <a:rPr lang="sr-Cyrl-RS" sz="2400" dirty="0" smtClean="0"/>
              <a:t>5</a:t>
            </a:r>
            <a:r>
              <a:rPr lang="sr-Cyrl-RS" sz="2400" dirty="0" smtClean="0"/>
              <a:t>. </a:t>
            </a:r>
            <a:r>
              <a:rPr lang="sr-Cyrl-RS" sz="2400" dirty="0" smtClean="0"/>
              <a:t>Са леве стране су наведени називи бања у Србији, а са десне стране градова у Србији. На линију испред градова уписати број бање најближе том граду.</a:t>
            </a:r>
          </a:p>
          <a:p>
            <a:pPr algn="just"/>
            <a:endParaRPr lang="sr-Cyrl-RS" sz="2400" dirty="0" smtClean="0"/>
          </a:p>
          <a:p>
            <a:pPr algn="just"/>
            <a:r>
              <a:rPr lang="sr-Cyrl-RS" sz="2400" dirty="0" smtClean="0"/>
              <a:t>        1. Луковска бања                       ___ Ивањица</a:t>
            </a:r>
          </a:p>
          <a:p>
            <a:pPr algn="just"/>
            <a:r>
              <a:rPr lang="sr-Cyrl-RS" sz="2400" dirty="0" smtClean="0"/>
              <a:t>        2. Буковичка бања</a:t>
            </a:r>
          </a:p>
          <a:p>
            <a:pPr algn="just"/>
            <a:r>
              <a:rPr lang="sr-Cyrl-RS" sz="2400" dirty="0" smtClean="0"/>
              <a:t>        3. Богутовачка бања                 ___ Лозница</a:t>
            </a:r>
          </a:p>
          <a:p>
            <a:pPr algn="just"/>
            <a:r>
              <a:rPr lang="sr-Cyrl-RS" sz="2400" dirty="0" smtClean="0"/>
              <a:t>        4. Бања Ковиљача</a:t>
            </a:r>
          </a:p>
          <a:p>
            <a:pPr algn="just"/>
            <a:r>
              <a:rPr lang="sr-Cyrl-RS" sz="2400" dirty="0" smtClean="0"/>
              <a:t>        5. Гамзиградска бања               ___ Аранђеловац</a:t>
            </a:r>
          </a:p>
          <a:p>
            <a:pPr algn="just"/>
            <a:r>
              <a:rPr lang="sr-Cyrl-RS" sz="2400" dirty="0" smtClean="0"/>
              <a:t>        6. Паланачки кисељак</a:t>
            </a:r>
          </a:p>
          <a:p>
            <a:pPr algn="just"/>
            <a:r>
              <a:rPr lang="sr-Cyrl-RS" sz="2400" dirty="0" smtClean="0"/>
              <a:t>        7. Прилички кисељак                ___ Зајечар</a:t>
            </a:r>
          </a:p>
          <a:p>
            <a:pPr algn="just"/>
            <a:r>
              <a:rPr lang="sr-Cyrl-RS" sz="2400" dirty="0" smtClean="0"/>
              <a:t>        8. Бања Врујци</a:t>
            </a:r>
            <a:endParaRPr lang="en-US" sz="2400" dirty="0"/>
          </a:p>
        </p:txBody>
      </p:sp>
      <p:sp>
        <p:nvSpPr>
          <p:cNvPr id="3" name="TextBox 2"/>
          <p:cNvSpPr txBox="1"/>
          <p:nvPr/>
        </p:nvSpPr>
        <p:spPr>
          <a:xfrm>
            <a:off x="4495800" y="1447800"/>
            <a:ext cx="457200" cy="461665"/>
          </a:xfrm>
          <a:prstGeom prst="rect">
            <a:avLst/>
          </a:prstGeom>
          <a:noFill/>
        </p:spPr>
        <p:txBody>
          <a:bodyPr wrap="square" rtlCol="0">
            <a:spAutoFit/>
          </a:bodyPr>
          <a:lstStyle/>
          <a:p>
            <a:r>
              <a:rPr lang="sr-Cyrl-RS" sz="2400" b="1" dirty="0" smtClean="0">
                <a:solidFill>
                  <a:srgbClr val="C00000"/>
                </a:solidFill>
              </a:rPr>
              <a:t>7</a:t>
            </a:r>
            <a:endParaRPr lang="en-US" sz="2400" b="1" dirty="0">
              <a:solidFill>
                <a:srgbClr val="C00000"/>
              </a:solidFill>
            </a:endParaRPr>
          </a:p>
        </p:txBody>
      </p:sp>
      <p:sp>
        <p:nvSpPr>
          <p:cNvPr id="4" name="TextBox 3"/>
          <p:cNvSpPr txBox="1"/>
          <p:nvPr/>
        </p:nvSpPr>
        <p:spPr>
          <a:xfrm>
            <a:off x="4419600" y="2209800"/>
            <a:ext cx="457200" cy="461665"/>
          </a:xfrm>
          <a:prstGeom prst="rect">
            <a:avLst/>
          </a:prstGeom>
          <a:noFill/>
        </p:spPr>
        <p:txBody>
          <a:bodyPr wrap="square" rtlCol="0">
            <a:spAutoFit/>
          </a:bodyPr>
          <a:lstStyle/>
          <a:p>
            <a:pPr algn="ctr"/>
            <a:r>
              <a:rPr lang="sr-Cyrl-RS" sz="2400" b="1" dirty="0" smtClean="0">
                <a:solidFill>
                  <a:srgbClr val="C00000"/>
                </a:solidFill>
              </a:rPr>
              <a:t>4</a:t>
            </a:r>
            <a:endParaRPr lang="en-US" sz="2400" b="1" dirty="0">
              <a:solidFill>
                <a:srgbClr val="C00000"/>
              </a:solidFill>
            </a:endParaRPr>
          </a:p>
        </p:txBody>
      </p:sp>
      <p:sp>
        <p:nvSpPr>
          <p:cNvPr id="5" name="TextBox 4"/>
          <p:cNvSpPr txBox="1"/>
          <p:nvPr/>
        </p:nvSpPr>
        <p:spPr>
          <a:xfrm>
            <a:off x="4419600" y="2895600"/>
            <a:ext cx="533400" cy="461665"/>
          </a:xfrm>
          <a:prstGeom prst="rect">
            <a:avLst/>
          </a:prstGeom>
          <a:noFill/>
        </p:spPr>
        <p:txBody>
          <a:bodyPr wrap="square" rtlCol="0">
            <a:spAutoFit/>
          </a:bodyPr>
          <a:lstStyle/>
          <a:p>
            <a:pPr algn="ctr"/>
            <a:r>
              <a:rPr lang="sr-Cyrl-RS" sz="2400" b="1" dirty="0" smtClean="0">
                <a:solidFill>
                  <a:srgbClr val="C00000"/>
                </a:solidFill>
              </a:rPr>
              <a:t>2</a:t>
            </a:r>
            <a:endParaRPr lang="en-US" sz="2400" b="1" dirty="0">
              <a:solidFill>
                <a:srgbClr val="C00000"/>
              </a:solidFill>
            </a:endParaRPr>
          </a:p>
        </p:txBody>
      </p:sp>
      <p:sp>
        <p:nvSpPr>
          <p:cNvPr id="6" name="TextBox 5"/>
          <p:cNvSpPr txBox="1"/>
          <p:nvPr/>
        </p:nvSpPr>
        <p:spPr>
          <a:xfrm>
            <a:off x="4419600" y="3657600"/>
            <a:ext cx="533400" cy="461665"/>
          </a:xfrm>
          <a:prstGeom prst="rect">
            <a:avLst/>
          </a:prstGeom>
          <a:noFill/>
        </p:spPr>
        <p:txBody>
          <a:bodyPr wrap="square" rtlCol="0">
            <a:spAutoFit/>
          </a:bodyPr>
          <a:lstStyle/>
          <a:p>
            <a:pPr algn="ctr"/>
            <a:r>
              <a:rPr lang="sr-Cyrl-RS" sz="2400" b="1" dirty="0" smtClean="0">
                <a:solidFill>
                  <a:srgbClr val="C00000"/>
                </a:solidFill>
              </a:rPr>
              <a:t>5</a:t>
            </a:r>
            <a:endParaRPr lang="en-US" sz="2400" b="1" dirty="0">
              <a:solidFill>
                <a:srgbClr val="C00000"/>
              </a:solidFill>
            </a:endParaRPr>
          </a:p>
        </p:txBody>
      </p:sp>
      <p:sp>
        <p:nvSpPr>
          <p:cNvPr id="7" name="TextBox 6"/>
          <p:cNvSpPr txBox="1"/>
          <p:nvPr/>
        </p:nvSpPr>
        <p:spPr>
          <a:xfrm>
            <a:off x="609600" y="4648200"/>
            <a:ext cx="8534400" cy="369332"/>
          </a:xfrm>
          <a:prstGeom prst="rect">
            <a:avLst/>
          </a:prstGeom>
          <a:noFill/>
        </p:spPr>
        <p:txBody>
          <a:bodyPr wrap="square" rtlCol="0">
            <a:spAutoFit/>
          </a:bodyPr>
          <a:lstStyle/>
          <a:p>
            <a:r>
              <a:rPr lang="sr-Cyrl-RS" dirty="0" smtClean="0"/>
              <a:t>1. Луковска бања је ваздушна бања (700 мнв) код Куршумлије, као и Куршумлијска.</a:t>
            </a:r>
            <a:endParaRPr lang="en-US" dirty="0"/>
          </a:p>
        </p:txBody>
      </p:sp>
      <p:sp>
        <p:nvSpPr>
          <p:cNvPr id="8" name="TextBox 7"/>
          <p:cNvSpPr txBox="1"/>
          <p:nvPr/>
        </p:nvSpPr>
        <p:spPr>
          <a:xfrm>
            <a:off x="609600" y="5181600"/>
            <a:ext cx="6781800" cy="369332"/>
          </a:xfrm>
          <a:prstGeom prst="rect">
            <a:avLst/>
          </a:prstGeom>
          <a:noFill/>
        </p:spPr>
        <p:txBody>
          <a:bodyPr wrap="square" rtlCol="0">
            <a:spAutoFit/>
          </a:bodyPr>
          <a:lstStyle/>
          <a:p>
            <a:r>
              <a:rPr lang="sr-Cyrl-RS" dirty="0" smtClean="0"/>
              <a:t>3. Богутовачка бања је у близини Краљева, као и Матарушка бања.</a:t>
            </a:r>
            <a:endParaRPr lang="en-US" dirty="0"/>
          </a:p>
        </p:txBody>
      </p:sp>
      <p:sp>
        <p:nvSpPr>
          <p:cNvPr id="9" name="TextBox 8"/>
          <p:cNvSpPr txBox="1"/>
          <p:nvPr/>
        </p:nvSpPr>
        <p:spPr>
          <a:xfrm>
            <a:off x="609600" y="5715000"/>
            <a:ext cx="7924800" cy="369332"/>
          </a:xfrm>
          <a:prstGeom prst="rect">
            <a:avLst/>
          </a:prstGeom>
          <a:noFill/>
        </p:spPr>
        <p:txBody>
          <a:bodyPr wrap="square" rtlCol="0">
            <a:spAutoFit/>
          </a:bodyPr>
          <a:lstStyle/>
          <a:p>
            <a:r>
              <a:rPr lang="sr-Cyrl-RS" dirty="0" smtClean="0"/>
              <a:t>6. Паланачки кисељак је бања код Смедеревске Паланке.</a:t>
            </a:r>
            <a:endParaRPr lang="en-US" dirty="0"/>
          </a:p>
        </p:txBody>
      </p:sp>
      <p:sp>
        <p:nvSpPr>
          <p:cNvPr id="10" name="TextBox 9"/>
          <p:cNvSpPr txBox="1"/>
          <p:nvPr/>
        </p:nvSpPr>
        <p:spPr>
          <a:xfrm>
            <a:off x="609600" y="6248400"/>
            <a:ext cx="7924800" cy="381000"/>
          </a:xfrm>
          <a:prstGeom prst="rect">
            <a:avLst/>
          </a:prstGeom>
          <a:noFill/>
        </p:spPr>
        <p:txBody>
          <a:bodyPr wrap="square" rtlCol="0">
            <a:spAutoFit/>
          </a:bodyPr>
          <a:lstStyle/>
          <a:p>
            <a:r>
              <a:rPr lang="sr-Cyrl-RS" dirty="0" smtClean="0"/>
              <a:t>8. Бања Врујци је бања код Љига (Мионице, Ваљева).</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20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20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20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fade">
                                      <p:cBhvr>
                                        <p:cTn id="42" dur="2000"/>
                                        <p:tgtEl>
                                          <p:spTgt spid="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170099"/>
          </a:xfrm>
          <a:prstGeom prst="rect">
            <a:avLst/>
          </a:prstGeom>
          <a:noFill/>
        </p:spPr>
        <p:txBody>
          <a:bodyPr wrap="square" rtlCol="0">
            <a:spAutoFit/>
          </a:bodyPr>
          <a:lstStyle/>
          <a:p>
            <a:pPr algn="just"/>
            <a:r>
              <a:rPr lang="sr-Cyrl-RS" sz="2400" dirty="0" smtClean="0"/>
              <a:t>6. Са леве стране су наведени центри религиозног туризма, а са десне државе. На линије испред државе уписати број њему припадајућег религиозног центра.</a:t>
            </a:r>
          </a:p>
          <a:p>
            <a:pPr algn="just"/>
            <a:endParaRPr lang="sr-Cyrl-RS" sz="800" dirty="0" smtClean="0"/>
          </a:p>
          <a:p>
            <a:pPr algn="just"/>
            <a:r>
              <a:rPr lang="sr-Cyrl-RS" sz="2400" dirty="0" smtClean="0"/>
              <a:t>        1. Витлејем                             ___ Саудијска Арабија</a:t>
            </a:r>
          </a:p>
          <a:p>
            <a:pPr algn="just"/>
            <a:r>
              <a:rPr lang="sr-Cyrl-RS" sz="2400" dirty="0" smtClean="0"/>
              <a:t>        2. Ватикан                               ___ Грчка</a:t>
            </a:r>
          </a:p>
          <a:p>
            <a:pPr algn="just"/>
            <a:r>
              <a:rPr lang="sr-Cyrl-RS" sz="2400" dirty="0" smtClean="0"/>
              <a:t>        3. Света Гора                           ___ Црна Гора</a:t>
            </a:r>
          </a:p>
          <a:p>
            <a:pPr algn="just"/>
            <a:r>
              <a:rPr lang="sr-Cyrl-RS" sz="2400" dirty="0" smtClean="0"/>
              <a:t>        4. Острог                                  ___ Израел</a:t>
            </a:r>
          </a:p>
          <a:p>
            <a:pPr algn="just"/>
            <a:r>
              <a:rPr lang="sr-Cyrl-RS" sz="2400" dirty="0" smtClean="0"/>
              <a:t>        5. Мека                                     ___ Италија</a:t>
            </a:r>
            <a:endParaRPr lang="en-US" sz="2400" dirty="0"/>
          </a:p>
        </p:txBody>
      </p:sp>
      <p:sp>
        <p:nvSpPr>
          <p:cNvPr id="3" name="TextBox 2"/>
          <p:cNvSpPr txBox="1"/>
          <p:nvPr/>
        </p:nvSpPr>
        <p:spPr>
          <a:xfrm>
            <a:off x="0" y="3352800"/>
            <a:ext cx="9144000" cy="3170099"/>
          </a:xfrm>
          <a:prstGeom prst="rect">
            <a:avLst/>
          </a:prstGeom>
          <a:noFill/>
        </p:spPr>
        <p:txBody>
          <a:bodyPr wrap="square" rtlCol="0">
            <a:spAutoFit/>
          </a:bodyPr>
          <a:lstStyle/>
          <a:p>
            <a:pPr algn="just"/>
            <a:r>
              <a:rPr lang="sr-Cyrl-RS" sz="2400" dirty="0" smtClean="0"/>
              <a:t>7. Са леве стране су наведени познати културно – историјски споменици Европе, а са десне велики европски градови. Уписати број знаменитости поред њему припадајућег града.</a:t>
            </a:r>
          </a:p>
          <a:p>
            <a:pPr algn="just"/>
            <a:endParaRPr lang="sr-Cyrl-RS" sz="800" dirty="0" smtClean="0"/>
          </a:p>
          <a:p>
            <a:pPr algn="just"/>
            <a:r>
              <a:rPr lang="sr-Cyrl-RS" sz="2400" dirty="0" smtClean="0"/>
              <a:t>        1. Колосеум                              ___ Праг</a:t>
            </a:r>
          </a:p>
          <a:p>
            <a:pPr algn="just"/>
            <a:r>
              <a:rPr lang="sr-Cyrl-RS" sz="2400" dirty="0" smtClean="0"/>
              <a:t>        2. Миленијум                           ___ Рим</a:t>
            </a:r>
          </a:p>
          <a:p>
            <a:pPr algn="just"/>
            <a:r>
              <a:rPr lang="sr-Cyrl-RS" sz="2400" dirty="0" smtClean="0"/>
              <a:t>        3. Карлов мост                         ___ Будимпешта</a:t>
            </a:r>
          </a:p>
          <a:p>
            <a:pPr algn="just"/>
            <a:r>
              <a:rPr lang="sr-Cyrl-RS" sz="2400" dirty="0" smtClean="0"/>
              <a:t>        4. Тријумфална капија           ___ Истанбул</a:t>
            </a:r>
          </a:p>
          <a:p>
            <a:pPr algn="just"/>
            <a:r>
              <a:rPr lang="sr-Cyrl-RS" sz="2400" dirty="0" smtClean="0"/>
              <a:t>        5. Аја Софија                             ___ Париз</a:t>
            </a:r>
            <a:endParaRPr lang="en-US" sz="2400" dirty="0"/>
          </a:p>
        </p:txBody>
      </p:sp>
      <p:sp>
        <p:nvSpPr>
          <p:cNvPr id="4" name="TextBox 3"/>
          <p:cNvSpPr txBox="1"/>
          <p:nvPr/>
        </p:nvSpPr>
        <p:spPr>
          <a:xfrm>
            <a:off x="4191000" y="2286000"/>
            <a:ext cx="381000" cy="461665"/>
          </a:xfrm>
          <a:prstGeom prst="rect">
            <a:avLst/>
          </a:prstGeom>
          <a:noFill/>
        </p:spPr>
        <p:txBody>
          <a:bodyPr wrap="square" rtlCol="0">
            <a:spAutoFit/>
          </a:bodyPr>
          <a:lstStyle/>
          <a:p>
            <a:pPr algn="ctr"/>
            <a:r>
              <a:rPr lang="sr-Cyrl-RS" sz="2400" b="1" dirty="0" smtClean="0">
                <a:solidFill>
                  <a:srgbClr val="C00000"/>
                </a:solidFill>
              </a:rPr>
              <a:t>1</a:t>
            </a:r>
            <a:endParaRPr lang="en-US" sz="2400" b="1" dirty="0">
              <a:solidFill>
                <a:srgbClr val="C00000"/>
              </a:solidFill>
            </a:endParaRPr>
          </a:p>
        </p:txBody>
      </p:sp>
      <p:sp>
        <p:nvSpPr>
          <p:cNvPr id="5" name="TextBox 4"/>
          <p:cNvSpPr txBox="1"/>
          <p:nvPr/>
        </p:nvSpPr>
        <p:spPr>
          <a:xfrm>
            <a:off x="4114800" y="2667000"/>
            <a:ext cx="533400" cy="461665"/>
          </a:xfrm>
          <a:prstGeom prst="rect">
            <a:avLst/>
          </a:prstGeom>
          <a:noFill/>
        </p:spPr>
        <p:txBody>
          <a:bodyPr wrap="square" rtlCol="0">
            <a:spAutoFit/>
          </a:bodyPr>
          <a:lstStyle/>
          <a:p>
            <a:pPr algn="ctr"/>
            <a:r>
              <a:rPr lang="sr-Cyrl-RS" sz="2400" b="1" dirty="0" smtClean="0">
                <a:solidFill>
                  <a:srgbClr val="C00000"/>
                </a:solidFill>
              </a:rPr>
              <a:t>2</a:t>
            </a:r>
            <a:endParaRPr lang="en-US" sz="2400" b="1" dirty="0">
              <a:solidFill>
                <a:srgbClr val="C00000"/>
              </a:solidFill>
            </a:endParaRPr>
          </a:p>
        </p:txBody>
      </p:sp>
      <p:sp>
        <p:nvSpPr>
          <p:cNvPr id="6" name="TextBox 5"/>
          <p:cNvSpPr txBox="1"/>
          <p:nvPr/>
        </p:nvSpPr>
        <p:spPr>
          <a:xfrm>
            <a:off x="4114800" y="1600200"/>
            <a:ext cx="457200" cy="461665"/>
          </a:xfrm>
          <a:prstGeom prst="rect">
            <a:avLst/>
          </a:prstGeom>
          <a:noFill/>
        </p:spPr>
        <p:txBody>
          <a:bodyPr wrap="square" rtlCol="0">
            <a:spAutoFit/>
          </a:bodyPr>
          <a:lstStyle/>
          <a:p>
            <a:pPr algn="ctr"/>
            <a:r>
              <a:rPr lang="sr-Cyrl-RS" sz="2400" b="1" dirty="0" smtClean="0">
                <a:solidFill>
                  <a:srgbClr val="C00000"/>
                </a:solidFill>
              </a:rPr>
              <a:t>3</a:t>
            </a:r>
            <a:endParaRPr lang="en-US" sz="2400" b="1" dirty="0">
              <a:solidFill>
                <a:srgbClr val="C00000"/>
              </a:solidFill>
            </a:endParaRPr>
          </a:p>
        </p:txBody>
      </p:sp>
      <p:sp>
        <p:nvSpPr>
          <p:cNvPr id="7" name="TextBox 6"/>
          <p:cNvSpPr txBox="1"/>
          <p:nvPr/>
        </p:nvSpPr>
        <p:spPr>
          <a:xfrm>
            <a:off x="4114800" y="1981200"/>
            <a:ext cx="457200" cy="461665"/>
          </a:xfrm>
          <a:prstGeom prst="rect">
            <a:avLst/>
          </a:prstGeom>
          <a:noFill/>
        </p:spPr>
        <p:txBody>
          <a:bodyPr wrap="square" rtlCol="0">
            <a:spAutoFit/>
          </a:bodyPr>
          <a:lstStyle/>
          <a:p>
            <a:pPr algn="ctr"/>
            <a:r>
              <a:rPr lang="sr-Cyrl-RS" sz="2400" b="1" dirty="0" smtClean="0">
                <a:solidFill>
                  <a:srgbClr val="C00000"/>
                </a:solidFill>
              </a:rPr>
              <a:t>4</a:t>
            </a:r>
            <a:endParaRPr lang="en-US" sz="2400" b="1" dirty="0">
              <a:solidFill>
                <a:srgbClr val="C00000"/>
              </a:solidFill>
            </a:endParaRPr>
          </a:p>
        </p:txBody>
      </p:sp>
      <p:sp>
        <p:nvSpPr>
          <p:cNvPr id="8" name="TextBox 7"/>
          <p:cNvSpPr txBox="1"/>
          <p:nvPr/>
        </p:nvSpPr>
        <p:spPr>
          <a:xfrm>
            <a:off x="4038600" y="1219200"/>
            <a:ext cx="533400" cy="461665"/>
          </a:xfrm>
          <a:prstGeom prst="rect">
            <a:avLst/>
          </a:prstGeom>
          <a:noFill/>
        </p:spPr>
        <p:txBody>
          <a:bodyPr wrap="square" rtlCol="0">
            <a:spAutoFit/>
          </a:bodyPr>
          <a:lstStyle/>
          <a:p>
            <a:pPr algn="ctr"/>
            <a:r>
              <a:rPr lang="sr-Cyrl-RS" sz="2400" b="1" dirty="0" smtClean="0">
                <a:solidFill>
                  <a:srgbClr val="C00000"/>
                </a:solidFill>
              </a:rPr>
              <a:t>5</a:t>
            </a:r>
            <a:endParaRPr lang="en-US" sz="2400" b="1" dirty="0">
              <a:solidFill>
                <a:srgbClr val="C00000"/>
              </a:solidFill>
            </a:endParaRPr>
          </a:p>
        </p:txBody>
      </p:sp>
      <p:sp>
        <p:nvSpPr>
          <p:cNvPr id="9" name="TextBox 8"/>
          <p:cNvSpPr txBox="1"/>
          <p:nvPr/>
        </p:nvSpPr>
        <p:spPr>
          <a:xfrm>
            <a:off x="4267200" y="4953000"/>
            <a:ext cx="457200" cy="461665"/>
          </a:xfrm>
          <a:prstGeom prst="rect">
            <a:avLst/>
          </a:prstGeom>
          <a:noFill/>
        </p:spPr>
        <p:txBody>
          <a:bodyPr wrap="square" rtlCol="0">
            <a:spAutoFit/>
          </a:bodyPr>
          <a:lstStyle/>
          <a:p>
            <a:pPr algn="ctr"/>
            <a:r>
              <a:rPr lang="sr-Cyrl-RS" sz="2400" b="1" dirty="0" smtClean="0">
                <a:solidFill>
                  <a:srgbClr val="C00000"/>
                </a:solidFill>
              </a:rPr>
              <a:t>1</a:t>
            </a:r>
            <a:endParaRPr lang="en-US" sz="2400" b="1" dirty="0">
              <a:solidFill>
                <a:srgbClr val="C00000"/>
              </a:solidFill>
            </a:endParaRPr>
          </a:p>
        </p:txBody>
      </p:sp>
      <p:sp>
        <p:nvSpPr>
          <p:cNvPr id="10" name="TextBox 9"/>
          <p:cNvSpPr txBox="1"/>
          <p:nvPr/>
        </p:nvSpPr>
        <p:spPr>
          <a:xfrm>
            <a:off x="4267200" y="5715000"/>
            <a:ext cx="457200" cy="461665"/>
          </a:xfrm>
          <a:prstGeom prst="rect">
            <a:avLst/>
          </a:prstGeom>
          <a:noFill/>
        </p:spPr>
        <p:txBody>
          <a:bodyPr wrap="square" rtlCol="0">
            <a:spAutoFit/>
          </a:bodyPr>
          <a:lstStyle/>
          <a:p>
            <a:pPr algn="ctr"/>
            <a:r>
              <a:rPr lang="sr-Cyrl-RS" sz="2400" b="1" dirty="0" smtClean="0">
                <a:solidFill>
                  <a:srgbClr val="C00000"/>
                </a:solidFill>
              </a:rPr>
              <a:t>5</a:t>
            </a:r>
            <a:endParaRPr lang="en-US" sz="2400" b="1" dirty="0">
              <a:solidFill>
                <a:srgbClr val="C00000"/>
              </a:solidFill>
            </a:endParaRPr>
          </a:p>
        </p:txBody>
      </p:sp>
      <p:sp>
        <p:nvSpPr>
          <p:cNvPr id="11" name="TextBox 10"/>
          <p:cNvSpPr txBox="1"/>
          <p:nvPr/>
        </p:nvSpPr>
        <p:spPr>
          <a:xfrm>
            <a:off x="4267200" y="6019800"/>
            <a:ext cx="457200" cy="461665"/>
          </a:xfrm>
          <a:prstGeom prst="rect">
            <a:avLst/>
          </a:prstGeom>
          <a:noFill/>
        </p:spPr>
        <p:txBody>
          <a:bodyPr wrap="square" rtlCol="0">
            <a:spAutoFit/>
          </a:bodyPr>
          <a:lstStyle/>
          <a:p>
            <a:pPr algn="ctr"/>
            <a:r>
              <a:rPr lang="sr-Cyrl-RS" sz="2400" b="1" dirty="0" smtClean="0">
                <a:solidFill>
                  <a:srgbClr val="C00000"/>
                </a:solidFill>
              </a:rPr>
              <a:t>4</a:t>
            </a:r>
            <a:endParaRPr lang="en-US" sz="2400" b="1" dirty="0">
              <a:solidFill>
                <a:srgbClr val="C00000"/>
              </a:solidFill>
            </a:endParaRPr>
          </a:p>
        </p:txBody>
      </p:sp>
      <p:sp>
        <p:nvSpPr>
          <p:cNvPr id="12" name="TextBox 11"/>
          <p:cNvSpPr txBox="1"/>
          <p:nvPr/>
        </p:nvSpPr>
        <p:spPr>
          <a:xfrm>
            <a:off x="4191000" y="4572000"/>
            <a:ext cx="533400" cy="461665"/>
          </a:xfrm>
          <a:prstGeom prst="rect">
            <a:avLst/>
          </a:prstGeom>
          <a:noFill/>
        </p:spPr>
        <p:txBody>
          <a:bodyPr wrap="square" rtlCol="0">
            <a:spAutoFit/>
          </a:bodyPr>
          <a:lstStyle/>
          <a:p>
            <a:pPr algn="ctr"/>
            <a:r>
              <a:rPr lang="sr-Cyrl-RS" sz="2400" b="1" dirty="0" smtClean="0">
                <a:solidFill>
                  <a:srgbClr val="C00000"/>
                </a:solidFill>
              </a:rPr>
              <a:t>3</a:t>
            </a:r>
            <a:endParaRPr lang="en-US" sz="2400" b="1" dirty="0">
              <a:solidFill>
                <a:srgbClr val="C00000"/>
              </a:solidFill>
            </a:endParaRPr>
          </a:p>
        </p:txBody>
      </p:sp>
      <p:sp>
        <p:nvSpPr>
          <p:cNvPr id="13" name="TextBox 12"/>
          <p:cNvSpPr txBox="1"/>
          <p:nvPr/>
        </p:nvSpPr>
        <p:spPr>
          <a:xfrm>
            <a:off x="4267200" y="5334000"/>
            <a:ext cx="457200" cy="461665"/>
          </a:xfrm>
          <a:prstGeom prst="rect">
            <a:avLst/>
          </a:prstGeom>
          <a:noFill/>
        </p:spPr>
        <p:txBody>
          <a:bodyPr wrap="square" rtlCol="0">
            <a:spAutoFit/>
          </a:bodyPr>
          <a:lstStyle/>
          <a:p>
            <a:pPr algn="ctr"/>
            <a:r>
              <a:rPr lang="sr-Cyrl-RS" sz="2400" b="1" dirty="0" smtClean="0">
                <a:solidFill>
                  <a:srgbClr val="C00000"/>
                </a:solidFill>
              </a:rPr>
              <a:t>2</a:t>
            </a:r>
            <a:endParaRPr lang="en-US" sz="24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20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2000"/>
                                        <p:tgtEl>
                                          <p:spTgt spid="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20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20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20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fade">
                                      <p:cBhvr>
                                        <p:cTn id="57" dur="2000"/>
                                        <p:tgtEl>
                                          <p:spTgt spid="11"/>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0"/>
                                        </p:tgtEl>
                                        <p:attrNameLst>
                                          <p:attrName>style.visibility</p:attrName>
                                        </p:attrNameLst>
                                      </p:cBhvr>
                                      <p:to>
                                        <p:strVal val="visible"/>
                                      </p:to>
                                    </p:set>
                                    <p:animEffect transition="in" filter="fade">
                                      <p:cBhvr>
                                        <p:cTn id="6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33400"/>
            <a:ext cx="9144000" cy="3416320"/>
          </a:xfrm>
          <a:prstGeom prst="rect">
            <a:avLst/>
          </a:prstGeom>
          <a:noFill/>
        </p:spPr>
        <p:txBody>
          <a:bodyPr wrap="square" rtlCol="0">
            <a:spAutoFit/>
          </a:bodyPr>
          <a:lstStyle/>
          <a:p>
            <a:pPr algn="just"/>
            <a:r>
              <a:rPr lang="sr-Cyrl-RS" sz="2400" dirty="0" smtClean="0"/>
              <a:t>8. Одредити редослед језера по површини, од највећег до најмањег и означити их бројевима од 1 до 6.</a:t>
            </a:r>
          </a:p>
          <a:p>
            <a:pPr algn="just"/>
            <a:endParaRPr lang="sr-Cyrl-RS" sz="2400" dirty="0" smtClean="0"/>
          </a:p>
          <a:p>
            <a:pPr algn="just"/>
            <a:r>
              <a:rPr lang="sr-Cyrl-RS" sz="2400" dirty="0" smtClean="0"/>
              <a:t>        ___ Боденско језеро</a:t>
            </a:r>
          </a:p>
          <a:p>
            <a:pPr algn="just"/>
            <a:r>
              <a:rPr lang="sr-Cyrl-RS" sz="2400" dirty="0" smtClean="0"/>
              <a:t>        ___ Језеро Гарда</a:t>
            </a:r>
          </a:p>
          <a:p>
            <a:pPr algn="just"/>
            <a:r>
              <a:rPr lang="sr-Cyrl-RS" sz="2400" dirty="0" smtClean="0"/>
              <a:t>        ___ Бајкалско језеро</a:t>
            </a:r>
          </a:p>
          <a:p>
            <a:pPr algn="just"/>
            <a:r>
              <a:rPr lang="sr-Cyrl-RS" sz="2400" dirty="0" smtClean="0"/>
              <a:t>        ___ Женевско језеро</a:t>
            </a:r>
          </a:p>
          <a:p>
            <a:pPr algn="just"/>
            <a:r>
              <a:rPr lang="sr-Cyrl-RS" sz="2400" dirty="0" smtClean="0"/>
              <a:t>        ___ Охридско језеро</a:t>
            </a:r>
          </a:p>
          <a:p>
            <a:pPr algn="just"/>
            <a:r>
              <a:rPr lang="sr-Cyrl-RS" sz="2400" dirty="0" smtClean="0"/>
              <a:t>        ___ Балатон језеро</a:t>
            </a:r>
            <a:endParaRPr lang="en-US" sz="2400" dirty="0"/>
          </a:p>
        </p:txBody>
      </p:sp>
      <p:sp>
        <p:nvSpPr>
          <p:cNvPr id="3" name="TextBox 2"/>
          <p:cNvSpPr txBox="1"/>
          <p:nvPr/>
        </p:nvSpPr>
        <p:spPr>
          <a:xfrm>
            <a:off x="3581400" y="1600200"/>
            <a:ext cx="3124200" cy="369332"/>
          </a:xfrm>
          <a:prstGeom prst="rect">
            <a:avLst/>
          </a:prstGeom>
          <a:noFill/>
        </p:spPr>
        <p:txBody>
          <a:bodyPr wrap="square" rtlCol="0">
            <a:spAutoFit/>
          </a:bodyPr>
          <a:lstStyle/>
          <a:p>
            <a:r>
              <a:rPr lang="sr-Cyrl-RS" dirty="0" smtClean="0"/>
              <a:t>538</a:t>
            </a:r>
            <a:r>
              <a:rPr lang="en-US" dirty="0" smtClean="0"/>
              <a:t> km</a:t>
            </a:r>
            <a:r>
              <a:rPr lang="en-US" baseline="30000" dirty="0" smtClean="0"/>
              <a:t>2</a:t>
            </a:r>
            <a:r>
              <a:rPr lang="sr-Cyrl-RS" dirty="0" smtClean="0"/>
              <a:t> и дубина 252 </a:t>
            </a:r>
            <a:r>
              <a:rPr lang="en-US" dirty="0" smtClean="0"/>
              <a:t>m</a:t>
            </a:r>
            <a:r>
              <a:rPr lang="sr-Cyrl-RS" dirty="0" smtClean="0"/>
              <a:t> </a:t>
            </a:r>
            <a:endParaRPr lang="en-US" dirty="0"/>
          </a:p>
        </p:txBody>
      </p:sp>
      <p:sp>
        <p:nvSpPr>
          <p:cNvPr id="4" name="TextBox 3"/>
          <p:cNvSpPr txBox="1"/>
          <p:nvPr/>
        </p:nvSpPr>
        <p:spPr>
          <a:xfrm>
            <a:off x="3581400" y="2743200"/>
            <a:ext cx="2743200" cy="369332"/>
          </a:xfrm>
          <a:prstGeom prst="rect">
            <a:avLst/>
          </a:prstGeom>
          <a:noFill/>
        </p:spPr>
        <p:txBody>
          <a:bodyPr wrap="square" rtlCol="0">
            <a:spAutoFit/>
          </a:bodyPr>
          <a:lstStyle/>
          <a:p>
            <a:r>
              <a:rPr lang="sr-Cyrl-RS" dirty="0" smtClean="0"/>
              <a:t>581</a:t>
            </a:r>
            <a:r>
              <a:rPr lang="en-US" dirty="0" smtClean="0"/>
              <a:t> km</a:t>
            </a:r>
            <a:r>
              <a:rPr lang="en-US" baseline="30000" dirty="0" smtClean="0"/>
              <a:t>2</a:t>
            </a:r>
            <a:r>
              <a:rPr lang="sr-Cyrl-RS" dirty="0" smtClean="0"/>
              <a:t> и дубина 310 </a:t>
            </a:r>
            <a:r>
              <a:rPr lang="en-US" dirty="0" smtClean="0"/>
              <a:t>m</a:t>
            </a:r>
            <a:r>
              <a:rPr lang="sr-Cyrl-RS" dirty="0" smtClean="0"/>
              <a:t> </a:t>
            </a:r>
            <a:endParaRPr lang="en-US" dirty="0"/>
          </a:p>
        </p:txBody>
      </p:sp>
      <p:sp>
        <p:nvSpPr>
          <p:cNvPr id="5" name="Rectangle 4"/>
          <p:cNvSpPr/>
          <p:nvPr/>
        </p:nvSpPr>
        <p:spPr>
          <a:xfrm>
            <a:off x="3581400" y="1981200"/>
            <a:ext cx="2593659" cy="369332"/>
          </a:xfrm>
          <a:prstGeom prst="rect">
            <a:avLst/>
          </a:prstGeom>
        </p:spPr>
        <p:txBody>
          <a:bodyPr wrap="none">
            <a:spAutoFit/>
          </a:bodyPr>
          <a:lstStyle/>
          <a:p>
            <a:r>
              <a:rPr lang="sr-Cyrl-RS" dirty="0" smtClean="0"/>
              <a:t>370</a:t>
            </a:r>
            <a:r>
              <a:rPr lang="en-US" dirty="0" smtClean="0"/>
              <a:t> km</a:t>
            </a:r>
            <a:r>
              <a:rPr lang="en-US" baseline="30000" dirty="0" smtClean="0"/>
              <a:t>2</a:t>
            </a:r>
            <a:r>
              <a:rPr lang="sr-Cyrl-RS" dirty="0" smtClean="0"/>
              <a:t> и дубина 136 </a:t>
            </a:r>
            <a:r>
              <a:rPr lang="en-US" dirty="0" smtClean="0"/>
              <a:t>m</a:t>
            </a:r>
            <a:r>
              <a:rPr lang="sr-Cyrl-RS" dirty="0" smtClean="0"/>
              <a:t> </a:t>
            </a:r>
            <a:endParaRPr lang="en-US" dirty="0"/>
          </a:p>
        </p:txBody>
      </p:sp>
      <p:sp>
        <p:nvSpPr>
          <p:cNvPr id="6" name="Rectangle 5"/>
          <p:cNvSpPr/>
          <p:nvPr/>
        </p:nvSpPr>
        <p:spPr>
          <a:xfrm>
            <a:off x="3581400" y="3505200"/>
            <a:ext cx="2476640" cy="369332"/>
          </a:xfrm>
          <a:prstGeom prst="rect">
            <a:avLst/>
          </a:prstGeom>
        </p:spPr>
        <p:txBody>
          <a:bodyPr wrap="none">
            <a:spAutoFit/>
          </a:bodyPr>
          <a:lstStyle/>
          <a:p>
            <a:r>
              <a:rPr lang="sr-Cyrl-RS" dirty="0" smtClean="0"/>
              <a:t>596</a:t>
            </a:r>
            <a:r>
              <a:rPr lang="en-US" dirty="0" smtClean="0"/>
              <a:t> km</a:t>
            </a:r>
            <a:r>
              <a:rPr lang="en-US" baseline="30000" dirty="0" smtClean="0"/>
              <a:t>2</a:t>
            </a:r>
            <a:r>
              <a:rPr lang="sr-Cyrl-RS" dirty="0" smtClean="0"/>
              <a:t> и дубина 12 </a:t>
            </a:r>
            <a:r>
              <a:rPr lang="en-US" dirty="0" smtClean="0"/>
              <a:t>m</a:t>
            </a:r>
            <a:r>
              <a:rPr lang="sr-Cyrl-RS" dirty="0" smtClean="0"/>
              <a:t> </a:t>
            </a:r>
            <a:endParaRPr lang="en-US" dirty="0"/>
          </a:p>
        </p:txBody>
      </p:sp>
      <p:sp>
        <p:nvSpPr>
          <p:cNvPr id="7" name="Rectangle 6"/>
          <p:cNvSpPr/>
          <p:nvPr/>
        </p:nvSpPr>
        <p:spPr>
          <a:xfrm>
            <a:off x="3581400" y="3124200"/>
            <a:ext cx="2593659" cy="369332"/>
          </a:xfrm>
          <a:prstGeom prst="rect">
            <a:avLst/>
          </a:prstGeom>
        </p:spPr>
        <p:txBody>
          <a:bodyPr wrap="none">
            <a:spAutoFit/>
          </a:bodyPr>
          <a:lstStyle/>
          <a:p>
            <a:r>
              <a:rPr lang="sr-Cyrl-RS" dirty="0" smtClean="0"/>
              <a:t>349</a:t>
            </a:r>
            <a:r>
              <a:rPr lang="en-US" dirty="0" smtClean="0"/>
              <a:t> km</a:t>
            </a:r>
            <a:r>
              <a:rPr lang="en-US" baseline="30000" dirty="0" smtClean="0"/>
              <a:t>2</a:t>
            </a:r>
            <a:r>
              <a:rPr lang="sr-Cyrl-RS" dirty="0" smtClean="0"/>
              <a:t> и дубина 285 </a:t>
            </a:r>
            <a:r>
              <a:rPr lang="en-US" dirty="0" smtClean="0"/>
              <a:t>m</a:t>
            </a:r>
            <a:r>
              <a:rPr lang="sr-Cyrl-RS" dirty="0" smtClean="0"/>
              <a:t> </a:t>
            </a:r>
            <a:endParaRPr lang="en-US" dirty="0"/>
          </a:p>
        </p:txBody>
      </p:sp>
      <p:sp>
        <p:nvSpPr>
          <p:cNvPr id="8" name="Rectangle 7"/>
          <p:cNvSpPr/>
          <p:nvPr/>
        </p:nvSpPr>
        <p:spPr>
          <a:xfrm>
            <a:off x="3581400" y="2362200"/>
            <a:ext cx="3060133" cy="369332"/>
          </a:xfrm>
          <a:prstGeom prst="rect">
            <a:avLst/>
          </a:prstGeom>
        </p:spPr>
        <p:txBody>
          <a:bodyPr wrap="none">
            <a:spAutoFit/>
          </a:bodyPr>
          <a:lstStyle/>
          <a:p>
            <a:r>
              <a:rPr lang="sr-Cyrl-RS" dirty="0" smtClean="0"/>
              <a:t>31.500</a:t>
            </a:r>
            <a:r>
              <a:rPr lang="en-US" dirty="0" smtClean="0"/>
              <a:t> km</a:t>
            </a:r>
            <a:r>
              <a:rPr lang="en-US" baseline="30000" dirty="0" smtClean="0"/>
              <a:t>2</a:t>
            </a:r>
            <a:r>
              <a:rPr lang="sr-Cyrl-RS" dirty="0" smtClean="0"/>
              <a:t> и дубина 1.742 </a:t>
            </a:r>
            <a:r>
              <a:rPr lang="en-US" dirty="0" smtClean="0"/>
              <a:t>m</a:t>
            </a:r>
            <a:r>
              <a:rPr lang="sr-Cyrl-RS" dirty="0" smtClean="0"/>
              <a:t> </a:t>
            </a:r>
            <a:endParaRPr lang="en-US" dirty="0"/>
          </a:p>
        </p:txBody>
      </p:sp>
      <p:sp>
        <p:nvSpPr>
          <p:cNvPr id="9" name="TextBox 8"/>
          <p:cNvSpPr txBox="1"/>
          <p:nvPr/>
        </p:nvSpPr>
        <p:spPr>
          <a:xfrm>
            <a:off x="609600" y="2362200"/>
            <a:ext cx="533400" cy="461665"/>
          </a:xfrm>
          <a:prstGeom prst="rect">
            <a:avLst/>
          </a:prstGeom>
          <a:noFill/>
        </p:spPr>
        <p:txBody>
          <a:bodyPr wrap="square" rtlCol="0">
            <a:spAutoFit/>
          </a:bodyPr>
          <a:lstStyle/>
          <a:p>
            <a:pPr algn="ctr"/>
            <a:r>
              <a:rPr lang="sr-Cyrl-RS" sz="2400" b="1" dirty="0" smtClean="0">
                <a:solidFill>
                  <a:srgbClr val="C00000"/>
                </a:solidFill>
              </a:rPr>
              <a:t>1</a:t>
            </a:r>
            <a:endParaRPr lang="en-US" sz="2400" b="1" dirty="0">
              <a:solidFill>
                <a:srgbClr val="C00000"/>
              </a:solidFill>
            </a:endParaRPr>
          </a:p>
        </p:txBody>
      </p:sp>
      <p:sp>
        <p:nvSpPr>
          <p:cNvPr id="10" name="TextBox 9"/>
          <p:cNvSpPr txBox="1"/>
          <p:nvPr/>
        </p:nvSpPr>
        <p:spPr>
          <a:xfrm>
            <a:off x="609600" y="3429000"/>
            <a:ext cx="533400" cy="461665"/>
          </a:xfrm>
          <a:prstGeom prst="rect">
            <a:avLst/>
          </a:prstGeom>
          <a:noFill/>
        </p:spPr>
        <p:txBody>
          <a:bodyPr wrap="square" rtlCol="0">
            <a:spAutoFit/>
          </a:bodyPr>
          <a:lstStyle/>
          <a:p>
            <a:pPr algn="ctr"/>
            <a:r>
              <a:rPr lang="sr-Cyrl-RS" sz="2400" b="1" dirty="0" smtClean="0">
                <a:solidFill>
                  <a:srgbClr val="C00000"/>
                </a:solidFill>
              </a:rPr>
              <a:t>2</a:t>
            </a:r>
            <a:endParaRPr lang="en-US" sz="2400" b="1" dirty="0">
              <a:solidFill>
                <a:srgbClr val="C00000"/>
              </a:solidFill>
            </a:endParaRPr>
          </a:p>
        </p:txBody>
      </p:sp>
      <p:sp>
        <p:nvSpPr>
          <p:cNvPr id="11" name="TextBox 10"/>
          <p:cNvSpPr txBox="1"/>
          <p:nvPr/>
        </p:nvSpPr>
        <p:spPr>
          <a:xfrm>
            <a:off x="609600" y="2743200"/>
            <a:ext cx="533400" cy="461665"/>
          </a:xfrm>
          <a:prstGeom prst="rect">
            <a:avLst/>
          </a:prstGeom>
          <a:noFill/>
        </p:spPr>
        <p:txBody>
          <a:bodyPr wrap="square" rtlCol="0">
            <a:spAutoFit/>
          </a:bodyPr>
          <a:lstStyle/>
          <a:p>
            <a:pPr algn="ctr"/>
            <a:r>
              <a:rPr lang="sr-Cyrl-RS" sz="2400" b="1" dirty="0" smtClean="0">
                <a:solidFill>
                  <a:srgbClr val="C00000"/>
                </a:solidFill>
              </a:rPr>
              <a:t>3</a:t>
            </a:r>
            <a:endParaRPr lang="en-US" sz="2400" b="1" dirty="0">
              <a:solidFill>
                <a:srgbClr val="C00000"/>
              </a:solidFill>
            </a:endParaRPr>
          </a:p>
        </p:txBody>
      </p:sp>
      <p:sp>
        <p:nvSpPr>
          <p:cNvPr id="12" name="TextBox 11"/>
          <p:cNvSpPr txBox="1"/>
          <p:nvPr/>
        </p:nvSpPr>
        <p:spPr>
          <a:xfrm>
            <a:off x="609600" y="1600200"/>
            <a:ext cx="609600" cy="461665"/>
          </a:xfrm>
          <a:prstGeom prst="rect">
            <a:avLst/>
          </a:prstGeom>
          <a:noFill/>
        </p:spPr>
        <p:txBody>
          <a:bodyPr wrap="square" rtlCol="0">
            <a:spAutoFit/>
          </a:bodyPr>
          <a:lstStyle/>
          <a:p>
            <a:pPr algn="ctr"/>
            <a:r>
              <a:rPr lang="sr-Cyrl-RS" sz="2400" b="1" dirty="0" smtClean="0">
                <a:solidFill>
                  <a:srgbClr val="C00000"/>
                </a:solidFill>
              </a:rPr>
              <a:t>4</a:t>
            </a:r>
            <a:endParaRPr lang="en-US" sz="2400" b="1" dirty="0">
              <a:solidFill>
                <a:srgbClr val="C00000"/>
              </a:solidFill>
            </a:endParaRPr>
          </a:p>
        </p:txBody>
      </p:sp>
      <p:sp>
        <p:nvSpPr>
          <p:cNvPr id="13" name="TextBox 12"/>
          <p:cNvSpPr txBox="1"/>
          <p:nvPr/>
        </p:nvSpPr>
        <p:spPr>
          <a:xfrm>
            <a:off x="609600" y="1981200"/>
            <a:ext cx="533400" cy="461665"/>
          </a:xfrm>
          <a:prstGeom prst="rect">
            <a:avLst/>
          </a:prstGeom>
          <a:noFill/>
        </p:spPr>
        <p:txBody>
          <a:bodyPr wrap="square" rtlCol="0">
            <a:spAutoFit/>
          </a:bodyPr>
          <a:lstStyle/>
          <a:p>
            <a:pPr algn="ctr"/>
            <a:r>
              <a:rPr lang="sr-Cyrl-RS" sz="2400" b="1" dirty="0" smtClean="0">
                <a:solidFill>
                  <a:srgbClr val="C00000"/>
                </a:solidFill>
              </a:rPr>
              <a:t>5</a:t>
            </a:r>
            <a:endParaRPr lang="en-US" sz="2400" b="1" dirty="0">
              <a:solidFill>
                <a:srgbClr val="C00000"/>
              </a:solidFill>
            </a:endParaRPr>
          </a:p>
        </p:txBody>
      </p:sp>
      <p:sp>
        <p:nvSpPr>
          <p:cNvPr id="14" name="TextBox 13"/>
          <p:cNvSpPr txBox="1"/>
          <p:nvPr/>
        </p:nvSpPr>
        <p:spPr>
          <a:xfrm>
            <a:off x="685800" y="3124200"/>
            <a:ext cx="457200" cy="461665"/>
          </a:xfrm>
          <a:prstGeom prst="rect">
            <a:avLst/>
          </a:prstGeom>
          <a:noFill/>
        </p:spPr>
        <p:txBody>
          <a:bodyPr wrap="square" rtlCol="0">
            <a:spAutoFit/>
          </a:bodyPr>
          <a:lstStyle/>
          <a:p>
            <a:pPr algn="ctr"/>
            <a:r>
              <a:rPr lang="sr-Cyrl-RS" sz="2400" b="1" dirty="0" smtClean="0">
                <a:solidFill>
                  <a:srgbClr val="C00000"/>
                </a:solidFill>
              </a:rPr>
              <a:t>6</a:t>
            </a:r>
            <a:endParaRPr lang="en-US" sz="24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20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2000"/>
                                        <p:tgtEl>
                                          <p:spTgt spid="10"/>
                                        </p:tgtEl>
                                      </p:cBhvr>
                                    </p:animEffect>
                                  </p:childTnLst>
                                </p:cTn>
                              </p:par>
                            </p:childTnLst>
                          </p:cTn>
                        </p:par>
                        <p:par>
                          <p:cTn id="17" fill="hold">
                            <p:stCondLst>
                              <p:cond delay="2000"/>
                            </p:stCondLst>
                            <p:childTnLst>
                              <p:par>
                                <p:cTn id="18" presetID="10" presetClass="entr" presetSubtype="0"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20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2000"/>
                                        <p:tgtEl>
                                          <p:spTgt spid="11"/>
                                        </p:tgtEl>
                                      </p:cBhvr>
                                    </p:animEffect>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fade">
                                      <p:cBhvr>
                                        <p:cTn id="29" dur="20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2000"/>
                                        <p:tgtEl>
                                          <p:spTgt spid="12"/>
                                        </p:tgtEl>
                                      </p:cBhvr>
                                    </p:animEffect>
                                  </p:childTnLst>
                                </p:cTn>
                              </p:par>
                            </p:childTnLst>
                          </p:cTn>
                        </p:par>
                        <p:par>
                          <p:cTn id="35" fill="hold">
                            <p:stCondLst>
                              <p:cond delay="2000"/>
                            </p:stCondLst>
                            <p:childTnLst>
                              <p:par>
                                <p:cTn id="36" presetID="10" presetClass="entr" presetSubtype="0" fill="hold" grpId="0" nodeType="afterEffect">
                                  <p:stCondLst>
                                    <p:cond delay="0"/>
                                  </p:stCondLst>
                                  <p:childTnLst>
                                    <p:set>
                                      <p:cBhvr>
                                        <p:cTn id="37" dur="1" fill="hold">
                                          <p:stCondLst>
                                            <p:cond delay="0"/>
                                          </p:stCondLst>
                                        </p:cTn>
                                        <p:tgtEl>
                                          <p:spTgt spid="3"/>
                                        </p:tgtEl>
                                        <p:attrNameLst>
                                          <p:attrName>style.visibility</p:attrName>
                                        </p:attrNameLst>
                                      </p:cBhvr>
                                      <p:to>
                                        <p:strVal val="visible"/>
                                      </p:to>
                                    </p:set>
                                    <p:animEffect transition="in" filter="fade">
                                      <p:cBhvr>
                                        <p:cTn id="38" dur="2000"/>
                                        <p:tgtEl>
                                          <p:spTgt spid="3"/>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2000"/>
                                        <p:tgtEl>
                                          <p:spTgt spid="13"/>
                                        </p:tgtEl>
                                      </p:cBhvr>
                                    </p:animEffect>
                                  </p:childTnLst>
                                </p:cTn>
                              </p:par>
                            </p:childTnLst>
                          </p:cTn>
                        </p:par>
                        <p:par>
                          <p:cTn id="44" fill="hold">
                            <p:stCondLst>
                              <p:cond delay="2000"/>
                            </p:stCondLst>
                            <p:childTnLst>
                              <p:par>
                                <p:cTn id="45" presetID="10" presetClass="entr" presetSubtype="0" fill="hold" grpId="0" nodeType="after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fade">
                                      <p:cBhvr>
                                        <p:cTn id="47" dur="2000"/>
                                        <p:tgtEl>
                                          <p:spTgt spid="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2000"/>
                                        <p:tgtEl>
                                          <p:spTgt spid="14"/>
                                        </p:tgtEl>
                                      </p:cBhvr>
                                    </p:animEffect>
                                  </p:childTnLst>
                                </p:cTn>
                              </p:par>
                            </p:childTnLst>
                          </p:cTn>
                        </p:par>
                        <p:par>
                          <p:cTn id="53" fill="hold">
                            <p:stCondLst>
                              <p:cond delay="2000"/>
                            </p:stCondLst>
                            <p:childTnLst>
                              <p:par>
                                <p:cTn id="54" presetID="10" presetClass="entr" presetSubtype="0" fill="hold" grpId="0" nodeType="after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fade">
                                      <p:cBhvr>
                                        <p:cTn id="56"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P spid="13"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539430"/>
          </a:xfrm>
          <a:prstGeom prst="rect">
            <a:avLst/>
          </a:prstGeom>
          <a:noFill/>
        </p:spPr>
        <p:txBody>
          <a:bodyPr wrap="square" rtlCol="0">
            <a:spAutoFit/>
          </a:bodyPr>
          <a:lstStyle/>
          <a:p>
            <a:pPr algn="just"/>
            <a:r>
              <a:rPr lang="sr-Cyrl-RS" sz="2400" dirty="0" smtClean="0"/>
              <a:t>9. Са леве стране наведени су називи бања, а са десне називи бањских зона. На линију испред назива бање уписати редни број бањске зоне којој бања припада.</a:t>
            </a:r>
            <a:endParaRPr lang="sr-Cyrl-RS" sz="800" dirty="0" smtClean="0"/>
          </a:p>
          <a:p>
            <a:pPr algn="just"/>
            <a:r>
              <a:rPr lang="sr-Cyrl-RS" sz="2400" dirty="0" smtClean="0"/>
              <a:t>        ___ Бања Ковиљача                 1. Војвођанска зона</a:t>
            </a:r>
          </a:p>
          <a:p>
            <a:pPr algn="just"/>
            <a:r>
              <a:rPr lang="sr-Cyrl-RS" sz="2400" dirty="0" smtClean="0"/>
              <a:t>        ___ Јошаничка бања                2. Копаоничко-јастребачка зона</a:t>
            </a:r>
          </a:p>
          <a:p>
            <a:pPr algn="just"/>
            <a:r>
              <a:rPr lang="sr-Cyrl-RS" sz="2400" dirty="0" smtClean="0"/>
              <a:t>        ___ Гамзиградска бања           3. Западносрбијанска зона</a:t>
            </a:r>
          </a:p>
          <a:p>
            <a:pPr algn="just"/>
            <a:r>
              <a:rPr lang="sr-Cyrl-RS" sz="2400" dirty="0" smtClean="0"/>
              <a:t>                                                               4. Шумадијска зона</a:t>
            </a:r>
          </a:p>
          <a:p>
            <a:pPr algn="just"/>
            <a:r>
              <a:rPr lang="sr-Cyrl-RS" sz="2400" dirty="0" smtClean="0"/>
              <a:t>                                                               5. Источносрбијанска зона</a:t>
            </a:r>
          </a:p>
          <a:p>
            <a:pPr algn="just"/>
            <a:r>
              <a:rPr lang="sr-Cyrl-RS" sz="2400" dirty="0" smtClean="0"/>
              <a:t>                                                               6. Косовска зона</a:t>
            </a:r>
            <a:endParaRPr lang="en-US" sz="2400" dirty="0"/>
          </a:p>
        </p:txBody>
      </p:sp>
      <p:sp>
        <p:nvSpPr>
          <p:cNvPr id="3" name="TextBox 2"/>
          <p:cNvSpPr txBox="1"/>
          <p:nvPr/>
        </p:nvSpPr>
        <p:spPr>
          <a:xfrm>
            <a:off x="609600" y="1066800"/>
            <a:ext cx="533400" cy="461665"/>
          </a:xfrm>
          <a:prstGeom prst="rect">
            <a:avLst/>
          </a:prstGeom>
          <a:noFill/>
        </p:spPr>
        <p:txBody>
          <a:bodyPr wrap="square" rtlCol="0">
            <a:spAutoFit/>
          </a:bodyPr>
          <a:lstStyle/>
          <a:p>
            <a:pPr algn="ctr"/>
            <a:r>
              <a:rPr lang="sr-Cyrl-RS" sz="2400" b="1" dirty="0" smtClean="0">
                <a:solidFill>
                  <a:srgbClr val="C00000"/>
                </a:solidFill>
              </a:rPr>
              <a:t>3</a:t>
            </a:r>
            <a:endParaRPr lang="en-US" sz="2400" b="1" dirty="0">
              <a:solidFill>
                <a:srgbClr val="C00000"/>
              </a:solidFill>
            </a:endParaRPr>
          </a:p>
        </p:txBody>
      </p:sp>
      <p:sp>
        <p:nvSpPr>
          <p:cNvPr id="4" name="TextBox 3"/>
          <p:cNvSpPr txBox="1"/>
          <p:nvPr/>
        </p:nvSpPr>
        <p:spPr>
          <a:xfrm>
            <a:off x="685800" y="1447800"/>
            <a:ext cx="381000" cy="461665"/>
          </a:xfrm>
          <a:prstGeom prst="rect">
            <a:avLst/>
          </a:prstGeom>
          <a:noFill/>
        </p:spPr>
        <p:txBody>
          <a:bodyPr wrap="square" rtlCol="0">
            <a:spAutoFit/>
          </a:bodyPr>
          <a:lstStyle/>
          <a:p>
            <a:pPr algn="ctr"/>
            <a:r>
              <a:rPr lang="sr-Cyrl-RS" sz="2400" b="1" dirty="0" smtClean="0">
                <a:solidFill>
                  <a:srgbClr val="C00000"/>
                </a:solidFill>
              </a:rPr>
              <a:t>2</a:t>
            </a:r>
            <a:endParaRPr lang="en-US" sz="2400" b="1" dirty="0">
              <a:solidFill>
                <a:srgbClr val="C00000"/>
              </a:solidFill>
            </a:endParaRPr>
          </a:p>
        </p:txBody>
      </p:sp>
      <p:sp>
        <p:nvSpPr>
          <p:cNvPr id="5" name="TextBox 4"/>
          <p:cNvSpPr txBox="1"/>
          <p:nvPr/>
        </p:nvSpPr>
        <p:spPr>
          <a:xfrm>
            <a:off x="609600" y="1828800"/>
            <a:ext cx="533400" cy="461665"/>
          </a:xfrm>
          <a:prstGeom prst="rect">
            <a:avLst/>
          </a:prstGeom>
          <a:noFill/>
        </p:spPr>
        <p:txBody>
          <a:bodyPr wrap="square" rtlCol="0">
            <a:spAutoFit/>
          </a:bodyPr>
          <a:lstStyle/>
          <a:p>
            <a:pPr algn="ctr"/>
            <a:r>
              <a:rPr lang="sr-Cyrl-RS" sz="2400" b="1" dirty="0" smtClean="0">
                <a:solidFill>
                  <a:srgbClr val="C00000"/>
                </a:solidFill>
              </a:rPr>
              <a:t>5</a:t>
            </a:r>
            <a:endParaRPr lang="en-US" sz="2400" b="1" dirty="0">
              <a:solidFill>
                <a:srgbClr val="C00000"/>
              </a:solidFill>
            </a:endParaRPr>
          </a:p>
        </p:txBody>
      </p:sp>
      <p:sp>
        <p:nvSpPr>
          <p:cNvPr id="6" name="TextBox 5"/>
          <p:cNvSpPr txBox="1"/>
          <p:nvPr/>
        </p:nvSpPr>
        <p:spPr>
          <a:xfrm>
            <a:off x="0" y="3429000"/>
            <a:ext cx="9144000" cy="381000"/>
          </a:xfrm>
          <a:prstGeom prst="rect">
            <a:avLst/>
          </a:prstGeom>
          <a:noFill/>
        </p:spPr>
        <p:txBody>
          <a:bodyPr wrap="square" rtlCol="0">
            <a:spAutoFit/>
          </a:bodyPr>
          <a:lstStyle/>
          <a:p>
            <a:r>
              <a:rPr lang="sr-Cyrl-RS" dirty="0" smtClean="0"/>
              <a:t>1. Војвођанска зона: Кањижа, Врдник, Русанда, Сланкамен, Јунаковић.</a:t>
            </a:r>
            <a:endParaRPr lang="en-US" dirty="0"/>
          </a:p>
        </p:txBody>
      </p:sp>
      <p:sp>
        <p:nvSpPr>
          <p:cNvPr id="7" name="TextBox 6"/>
          <p:cNvSpPr txBox="1"/>
          <p:nvPr/>
        </p:nvSpPr>
        <p:spPr>
          <a:xfrm>
            <a:off x="0" y="3733800"/>
            <a:ext cx="9144000" cy="646331"/>
          </a:xfrm>
          <a:prstGeom prst="rect">
            <a:avLst/>
          </a:prstGeom>
          <a:noFill/>
        </p:spPr>
        <p:txBody>
          <a:bodyPr wrap="square" rtlCol="0">
            <a:spAutoFit/>
          </a:bodyPr>
          <a:lstStyle/>
          <a:p>
            <a:pPr algn="just"/>
            <a:r>
              <a:rPr lang="sr-Cyrl-RS" dirty="0" smtClean="0"/>
              <a:t>2. Копаоничко-јастребачка зона: Богутовачка, Јошаничка, Луковска, Рибарска, Пролом, Куршумлијска.</a:t>
            </a:r>
            <a:endParaRPr lang="en-US" dirty="0"/>
          </a:p>
        </p:txBody>
      </p:sp>
      <p:sp>
        <p:nvSpPr>
          <p:cNvPr id="8" name="TextBox 7"/>
          <p:cNvSpPr txBox="1"/>
          <p:nvPr/>
        </p:nvSpPr>
        <p:spPr>
          <a:xfrm>
            <a:off x="0" y="4267200"/>
            <a:ext cx="9144000" cy="381000"/>
          </a:xfrm>
          <a:prstGeom prst="rect">
            <a:avLst/>
          </a:prstGeom>
          <a:noFill/>
        </p:spPr>
        <p:txBody>
          <a:bodyPr wrap="square" rtlCol="0">
            <a:spAutoFit/>
          </a:bodyPr>
          <a:lstStyle/>
          <a:p>
            <a:r>
              <a:rPr lang="sr-Cyrl-RS" dirty="0" smtClean="0"/>
              <a:t>3. Западносрбијанска зона: Ковиљача, Бадања, Врујци, Радовашница.</a:t>
            </a:r>
            <a:endParaRPr lang="en-US" dirty="0"/>
          </a:p>
        </p:txBody>
      </p:sp>
      <p:sp>
        <p:nvSpPr>
          <p:cNvPr id="9" name="TextBox 8"/>
          <p:cNvSpPr txBox="1"/>
          <p:nvPr/>
        </p:nvSpPr>
        <p:spPr>
          <a:xfrm>
            <a:off x="0" y="4572000"/>
            <a:ext cx="9144000" cy="369332"/>
          </a:xfrm>
          <a:prstGeom prst="rect">
            <a:avLst/>
          </a:prstGeom>
          <a:noFill/>
        </p:spPr>
        <p:txBody>
          <a:bodyPr wrap="square" rtlCol="0">
            <a:spAutoFit/>
          </a:bodyPr>
          <a:lstStyle/>
          <a:p>
            <a:r>
              <a:rPr lang="sr-Cyrl-RS" dirty="0" smtClean="0"/>
              <a:t>4. Шумадијска зона: Буковичка, Младеновачка, Паланачки Кисељак, Савинац, Кораћица.</a:t>
            </a:r>
            <a:endParaRPr lang="en-US" dirty="0"/>
          </a:p>
        </p:txBody>
      </p:sp>
      <p:sp>
        <p:nvSpPr>
          <p:cNvPr id="10" name="TextBox 9"/>
          <p:cNvSpPr txBox="1"/>
          <p:nvPr/>
        </p:nvSpPr>
        <p:spPr>
          <a:xfrm>
            <a:off x="0" y="4876800"/>
            <a:ext cx="9144000" cy="369332"/>
          </a:xfrm>
          <a:prstGeom prst="rect">
            <a:avLst/>
          </a:prstGeom>
          <a:noFill/>
        </p:spPr>
        <p:txBody>
          <a:bodyPr wrap="square" rtlCol="0">
            <a:spAutoFit/>
          </a:bodyPr>
          <a:lstStyle/>
          <a:p>
            <a:r>
              <a:rPr lang="sr-Cyrl-RS" dirty="0" smtClean="0"/>
              <a:t>5. Источносрбијанска зона: Сокобања, Јошаница, Гамзиградска, Брестовачка, Звоначка.</a:t>
            </a:r>
            <a:endParaRPr lang="en-US" dirty="0"/>
          </a:p>
        </p:txBody>
      </p:sp>
      <p:sp>
        <p:nvSpPr>
          <p:cNvPr id="11" name="TextBox 10"/>
          <p:cNvSpPr txBox="1"/>
          <p:nvPr/>
        </p:nvSpPr>
        <p:spPr>
          <a:xfrm>
            <a:off x="0" y="5181600"/>
            <a:ext cx="8915400" cy="369332"/>
          </a:xfrm>
          <a:prstGeom prst="rect">
            <a:avLst/>
          </a:prstGeom>
          <a:noFill/>
        </p:spPr>
        <p:txBody>
          <a:bodyPr wrap="square" rtlCol="0">
            <a:spAutoFit/>
          </a:bodyPr>
          <a:lstStyle/>
          <a:p>
            <a:r>
              <a:rPr lang="sr-Cyrl-RS" dirty="0" smtClean="0"/>
              <a:t>6. Косовска зона: Пећка бања (Илиџа), Клокот бања.</a:t>
            </a:r>
            <a:endParaRPr lang="en-US" dirty="0"/>
          </a:p>
        </p:txBody>
      </p:sp>
      <p:sp>
        <p:nvSpPr>
          <p:cNvPr id="12" name="TextBox 11"/>
          <p:cNvSpPr txBox="1"/>
          <p:nvPr/>
        </p:nvSpPr>
        <p:spPr>
          <a:xfrm>
            <a:off x="0" y="5486400"/>
            <a:ext cx="9144000" cy="646331"/>
          </a:xfrm>
          <a:prstGeom prst="rect">
            <a:avLst/>
          </a:prstGeom>
          <a:noFill/>
        </p:spPr>
        <p:txBody>
          <a:bodyPr wrap="square" rtlCol="0">
            <a:spAutoFit/>
          </a:bodyPr>
          <a:lstStyle/>
          <a:p>
            <a:pPr algn="just"/>
            <a:r>
              <a:rPr lang="sr-Cyrl-RS" dirty="0" smtClean="0"/>
              <a:t>7. Западноморавска зона: Врњачка, Матарушка, Овчар, Горња Трепча, Витановачка, Слатина, Сирчанска бања.</a:t>
            </a:r>
            <a:endParaRPr lang="en-US" dirty="0"/>
          </a:p>
        </p:txBody>
      </p:sp>
      <p:sp>
        <p:nvSpPr>
          <p:cNvPr id="13" name="TextBox 12"/>
          <p:cNvSpPr txBox="1"/>
          <p:nvPr/>
        </p:nvSpPr>
        <p:spPr>
          <a:xfrm>
            <a:off x="0" y="6096000"/>
            <a:ext cx="9144000" cy="369332"/>
          </a:xfrm>
          <a:prstGeom prst="rect">
            <a:avLst/>
          </a:prstGeom>
          <a:noFill/>
        </p:spPr>
        <p:txBody>
          <a:bodyPr wrap="square" rtlCol="0">
            <a:spAutoFit/>
          </a:bodyPr>
          <a:lstStyle/>
          <a:p>
            <a:r>
              <a:rPr lang="sr-Cyrl-RS" dirty="0" smtClean="0"/>
              <a:t>8. Старовлашко-рашка зона: Прибиојска, Новопазарска, Прилички Кисељак, Рајчиновића б.</a:t>
            </a:r>
            <a:endParaRPr lang="en-US" dirty="0"/>
          </a:p>
        </p:txBody>
      </p:sp>
      <p:sp>
        <p:nvSpPr>
          <p:cNvPr id="14" name="TextBox 13"/>
          <p:cNvSpPr txBox="1"/>
          <p:nvPr/>
        </p:nvSpPr>
        <p:spPr>
          <a:xfrm>
            <a:off x="0" y="6477000"/>
            <a:ext cx="9144000" cy="381000"/>
          </a:xfrm>
          <a:prstGeom prst="rect">
            <a:avLst/>
          </a:prstGeom>
          <a:noFill/>
        </p:spPr>
        <p:txBody>
          <a:bodyPr wrap="square" rtlCol="0">
            <a:spAutoFit/>
          </a:bodyPr>
          <a:lstStyle/>
          <a:p>
            <a:r>
              <a:rPr lang="sr-Cyrl-RS" dirty="0" smtClean="0"/>
              <a:t>9. Јужноморавска зона: Нишка, Врањска, Бујановачка, Сијаринска бања.</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2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2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20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20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20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fade">
                                      <p:cBhvr>
                                        <p:cTn id="47" dur="2000"/>
                                        <p:tgtEl>
                                          <p:spTgt spid="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fade">
                                      <p:cBhvr>
                                        <p:cTn id="52" dur="20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fade">
                                      <p:cBhvr>
                                        <p:cTn id="57" dur="2000"/>
                                        <p:tgtEl>
                                          <p:spTgt spid="12"/>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fade">
                                      <p:cBhvr>
                                        <p:cTn id="62" dur="2000"/>
                                        <p:tgtEl>
                                          <p:spTgt spid="13"/>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fade">
                                      <p:cBhvr>
                                        <p:cTn id="6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P spid="12" grpId="0"/>
      <p:bldP spid="1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4278094"/>
          </a:xfrm>
          <a:prstGeom prst="rect">
            <a:avLst/>
          </a:prstGeom>
          <a:noFill/>
        </p:spPr>
        <p:txBody>
          <a:bodyPr wrap="square" rtlCol="0">
            <a:spAutoFit/>
          </a:bodyPr>
          <a:lstStyle/>
          <a:p>
            <a:pPr algn="just"/>
            <a:r>
              <a:rPr lang="sr-Cyrl-RS" sz="2400" dirty="0" smtClean="0"/>
              <a:t>10. С леве стране су наведени називи држава са којима се граничи Србија,а са десне називи друмских граничних прелаза. На линију испред граничног прелаза уписати број њему одговарајуће земље. Уколико гранични прелаз није према наведеним државама, на линији уписати Х.</a:t>
            </a:r>
            <a:endParaRPr lang="sr-Cyrl-RS" sz="800" dirty="0" smtClean="0"/>
          </a:p>
          <a:p>
            <a:pPr algn="just"/>
            <a:r>
              <a:rPr lang="sr-Cyrl-RS" sz="2400" dirty="0" smtClean="0"/>
              <a:t>        1. Мађарска                      ___ Ватин</a:t>
            </a:r>
          </a:p>
          <a:p>
            <a:pPr algn="just"/>
            <a:r>
              <a:rPr lang="sr-Cyrl-RS" sz="2400" dirty="0" smtClean="0"/>
              <a:t>        2. Бугарска                        ___ Градина</a:t>
            </a:r>
          </a:p>
          <a:p>
            <a:pPr algn="just"/>
            <a:r>
              <a:rPr lang="sr-Cyrl-RS" sz="2400" dirty="0" smtClean="0"/>
              <a:t>        3. Хрватска                        ___ Хоргош</a:t>
            </a:r>
          </a:p>
          <a:p>
            <a:pPr algn="just"/>
            <a:r>
              <a:rPr lang="sr-Cyrl-RS" sz="2400" dirty="0" smtClean="0"/>
              <a:t>                                                     ___ Табановце</a:t>
            </a:r>
          </a:p>
          <a:p>
            <a:pPr algn="just"/>
            <a:r>
              <a:rPr lang="sr-Cyrl-RS" sz="2400" dirty="0" smtClean="0"/>
              <a:t>                                                     ___ Котроман</a:t>
            </a:r>
          </a:p>
          <a:p>
            <a:pPr algn="just"/>
            <a:r>
              <a:rPr lang="sr-Cyrl-RS" sz="2400" dirty="0" smtClean="0"/>
              <a:t>                                                     ___ Батровци</a:t>
            </a:r>
            <a:endParaRPr lang="en-US" sz="2400" dirty="0"/>
          </a:p>
        </p:txBody>
      </p:sp>
      <p:sp>
        <p:nvSpPr>
          <p:cNvPr id="3" name="TextBox 2"/>
          <p:cNvSpPr txBox="1"/>
          <p:nvPr/>
        </p:nvSpPr>
        <p:spPr>
          <a:xfrm>
            <a:off x="3733800" y="2514600"/>
            <a:ext cx="457200" cy="461665"/>
          </a:xfrm>
          <a:prstGeom prst="rect">
            <a:avLst/>
          </a:prstGeom>
          <a:noFill/>
        </p:spPr>
        <p:txBody>
          <a:bodyPr wrap="square" rtlCol="0">
            <a:spAutoFit/>
          </a:bodyPr>
          <a:lstStyle/>
          <a:p>
            <a:pPr algn="ctr"/>
            <a:r>
              <a:rPr lang="sr-Cyrl-RS" sz="2400" b="1" dirty="0" smtClean="0">
                <a:solidFill>
                  <a:srgbClr val="C00000"/>
                </a:solidFill>
              </a:rPr>
              <a:t>1</a:t>
            </a:r>
            <a:endParaRPr lang="en-US" sz="2400" b="1" dirty="0">
              <a:solidFill>
                <a:srgbClr val="C00000"/>
              </a:solidFill>
            </a:endParaRPr>
          </a:p>
        </p:txBody>
      </p:sp>
      <p:sp>
        <p:nvSpPr>
          <p:cNvPr id="4" name="TextBox 3"/>
          <p:cNvSpPr txBox="1"/>
          <p:nvPr/>
        </p:nvSpPr>
        <p:spPr>
          <a:xfrm>
            <a:off x="3733800" y="3657600"/>
            <a:ext cx="457200" cy="461665"/>
          </a:xfrm>
          <a:prstGeom prst="rect">
            <a:avLst/>
          </a:prstGeom>
          <a:noFill/>
        </p:spPr>
        <p:txBody>
          <a:bodyPr wrap="square" rtlCol="0">
            <a:spAutoFit/>
          </a:bodyPr>
          <a:lstStyle/>
          <a:p>
            <a:pPr algn="ctr"/>
            <a:r>
              <a:rPr lang="sr-Cyrl-RS" sz="2400" b="1" dirty="0" smtClean="0">
                <a:solidFill>
                  <a:srgbClr val="C00000"/>
                </a:solidFill>
              </a:rPr>
              <a:t>3</a:t>
            </a:r>
            <a:endParaRPr lang="en-US" sz="2400" b="1" dirty="0">
              <a:solidFill>
                <a:srgbClr val="C00000"/>
              </a:solidFill>
            </a:endParaRPr>
          </a:p>
        </p:txBody>
      </p:sp>
      <p:sp>
        <p:nvSpPr>
          <p:cNvPr id="5" name="TextBox 4"/>
          <p:cNvSpPr txBox="1"/>
          <p:nvPr/>
        </p:nvSpPr>
        <p:spPr>
          <a:xfrm>
            <a:off x="0" y="4114800"/>
            <a:ext cx="9144000" cy="369332"/>
          </a:xfrm>
          <a:prstGeom prst="rect">
            <a:avLst/>
          </a:prstGeom>
          <a:noFill/>
        </p:spPr>
        <p:txBody>
          <a:bodyPr wrap="square" rtlCol="0">
            <a:spAutoFit/>
          </a:bodyPr>
          <a:lstStyle/>
          <a:p>
            <a:r>
              <a:rPr lang="sr-Cyrl-RS" dirty="0" smtClean="0"/>
              <a:t>1. Мађарска – </a:t>
            </a:r>
            <a:r>
              <a:rPr lang="sr-Cyrl-RS" b="1" dirty="0" smtClean="0"/>
              <a:t>Хоргош</a:t>
            </a:r>
            <a:r>
              <a:rPr lang="sr-Cyrl-RS" dirty="0" smtClean="0"/>
              <a:t>, Келебија, Бачки Брег, (Суботица железнички).</a:t>
            </a:r>
            <a:endParaRPr lang="en-US" dirty="0"/>
          </a:p>
        </p:txBody>
      </p:sp>
      <p:sp>
        <p:nvSpPr>
          <p:cNvPr id="6" name="TextBox 5"/>
          <p:cNvSpPr txBox="1"/>
          <p:nvPr/>
        </p:nvSpPr>
        <p:spPr>
          <a:xfrm>
            <a:off x="0" y="4419600"/>
            <a:ext cx="9144000" cy="369332"/>
          </a:xfrm>
          <a:prstGeom prst="rect">
            <a:avLst/>
          </a:prstGeom>
          <a:noFill/>
        </p:spPr>
        <p:txBody>
          <a:bodyPr wrap="square" rtlCol="0">
            <a:spAutoFit/>
          </a:bodyPr>
          <a:lstStyle/>
          <a:p>
            <a:r>
              <a:rPr lang="sr-Cyrl-RS" dirty="0" smtClean="0"/>
              <a:t>2. Румунија – Српска Црња (Кикинда), </a:t>
            </a:r>
            <a:r>
              <a:rPr lang="sr-Cyrl-RS" b="1" dirty="0" smtClean="0"/>
              <a:t>Ватин</a:t>
            </a:r>
            <a:r>
              <a:rPr lang="sr-Cyrl-RS" dirty="0" smtClean="0"/>
              <a:t> (Вршац), Калуђерово,Ђердап, Текија, Кладово. </a:t>
            </a:r>
            <a:endParaRPr lang="en-US" dirty="0"/>
          </a:p>
        </p:txBody>
      </p:sp>
      <p:sp>
        <p:nvSpPr>
          <p:cNvPr id="7" name="TextBox 6"/>
          <p:cNvSpPr txBox="1"/>
          <p:nvPr/>
        </p:nvSpPr>
        <p:spPr>
          <a:xfrm>
            <a:off x="0" y="4724400"/>
            <a:ext cx="9144000" cy="369332"/>
          </a:xfrm>
          <a:prstGeom prst="rect">
            <a:avLst/>
          </a:prstGeom>
          <a:noFill/>
        </p:spPr>
        <p:txBody>
          <a:bodyPr wrap="square" rtlCol="0">
            <a:spAutoFit/>
          </a:bodyPr>
          <a:lstStyle/>
          <a:p>
            <a:r>
              <a:rPr lang="sr-Cyrl-RS" dirty="0" smtClean="0"/>
              <a:t>3. Бугарска – Рибарци, Стрезимировци, </a:t>
            </a:r>
            <a:r>
              <a:rPr lang="sr-Cyrl-RS" b="1" dirty="0" smtClean="0"/>
              <a:t>Градина</a:t>
            </a:r>
            <a:r>
              <a:rPr lang="sr-Cyrl-RS" dirty="0" smtClean="0"/>
              <a:t> (Димитровград), Вршка чука, Мокрање </a:t>
            </a:r>
            <a:endParaRPr lang="en-US" dirty="0"/>
          </a:p>
        </p:txBody>
      </p:sp>
      <p:sp>
        <p:nvSpPr>
          <p:cNvPr id="8" name="TextBox 7"/>
          <p:cNvSpPr txBox="1"/>
          <p:nvPr/>
        </p:nvSpPr>
        <p:spPr>
          <a:xfrm>
            <a:off x="3733800" y="2209800"/>
            <a:ext cx="457200" cy="461665"/>
          </a:xfrm>
          <a:prstGeom prst="rect">
            <a:avLst/>
          </a:prstGeom>
          <a:noFill/>
        </p:spPr>
        <p:txBody>
          <a:bodyPr wrap="square" rtlCol="0">
            <a:spAutoFit/>
          </a:bodyPr>
          <a:lstStyle/>
          <a:p>
            <a:pPr algn="ctr"/>
            <a:r>
              <a:rPr lang="sr-Cyrl-RS" sz="2400" b="1" dirty="0" smtClean="0">
                <a:solidFill>
                  <a:srgbClr val="C00000"/>
                </a:solidFill>
              </a:rPr>
              <a:t>2</a:t>
            </a:r>
            <a:endParaRPr lang="en-US" sz="2400" b="1" dirty="0">
              <a:solidFill>
                <a:srgbClr val="C00000"/>
              </a:solidFill>
            </a:endParaRPr>
          </a:p>
        </p:txBody>
      </p:sp>
      <p:sp>
        <p:nvSpPr>
          <p:cNvPr id="9" name="TextBox 8"/>
          <p:cNvSpPr txBox="1"/>
          <p:nvPr/>
        </p:nvSpPr>
        <p:spPr>
          <a:xfrm>
            <a:off x="3657600" y="1828800"/>
            <a:ext cx="533400" cy="461665"/>
          </a:xfrm>
          <a:prstGeom prst="rect">
            <a:avLst/>
          </a:prstGeom>
          <a:noFill/>
        </p:spPr>
        <p:txBody>
          <a:bodyPr wrap="square" rtlCol="0">
            <a:spAutoFit/>
          </a:bodyPr>
          <a:lstStyle/>
          <a:p>
            <a:pPr algn="ctr"/>
            <a:r>
              <a:rPr lang="sr-Cyrl-RS" sz="2400" b="1" dirty="0" smtClean="0">
                <a:solidFill>
                  <a:srgbClr val="C00000"/>
                </a:solidFill>
              </a:rPr>
              <a:t>Х</a:t>
            </a:r>
            <a:endParaRPr lang="en-US" sz="2400" b="1" dirty="0">
              <a:solidFill>
                <a:srgbClr val="C00000"/>
              </a:solidFill>
            </a:endParaRPr>
          </a:p>
        </p:txBody>
      </p:sp>
      <p:sp>
        <p:nvSpPr>
          <p:cNvPr id="10" name="Rectangle 9"/>
          <p:cNvSpPr/>
          <p:nvPr/>
        </p:nvSpPr>
        <p:spPr>
          <a:xfrm>
            <a:off x="3788360" y="2895600"/>
            <a:ext cx="354585" cy="461665"/>
          </a:xfrm>
          <a:prstGeom prst="rect">
            <a:avLst/>
          </a:prstGeom>
        </p:spPr>
        <p:txBody>
          <a:bodyPr wrap="none">
            <a:spAutoFit/>
          </a:bodyPr>
          <a:lstStyle/>
          <a:p>
            <a:pPr algn="ctr"/>
            <a:r>
              <a:rPr lang="sr-Cyrl-RS" sz="2400" b="1" dirty="0" smtClean="0">
                <a:solidFill>
                  <a:srgbClr val="C00000"/>
                </a:solidFill>
              </a:rPr>
              <a:t>Х</a:t>
            </a:r>
            <a:endParaRPr lang="en-US" sz="2400" b="1" dirty="0">
              <a:solidFill>
                <a:srgbClr val="C00000"/>
              </a:solidFill>
            </a:endParaRPr>
          </a:p>
        </p:txBody>
      </p:sp>
      <p:sp>
        <p:nvSpPr>
          <p:cNvPr id="11" name="Rectangle 10"/>
          <p:cNvSpPr/>
          <p:nvPr/>
        </p:nvSpPr>
        <p:spPr>
          <a:xfrm>
            <a:off x="3788360" y="3276600"/>
            <a:ext cx="354585" cy="461665"/>
          </a:xfrm>
          <a:prstGeom prst="rect">
            <a:avLst/>
          </a:prstGeom>
        </p:spPr>
        <p:txBody>
          <a:bodyPr wrap="none">
            <a:spAutoFit/>
          </a:bodyPr>
          <a:lstStyle/>
          <a:p>
            <a:pPr algn="ctr"/>
            <a:r>
              <a:rPr lang="sr-Cyrl-RS" sz="2400" b="1" dirty="0" smtClean="0">
                <a:solidFill>
                  <a:srgbClr val="C00000"/>
                </a:solidFill>
              </a:rPr>
              <a:t>Х</a:t>
            </a:r>
            <a:endParaRPr lang="en-US" sz="2400" b="1" dirty="0">
              <a:solidFill>
                <a:srgbClr val="C00000"/>
              </a:solidFill>
            </a:endParaRPr>
          </a:p>
        </p:txBody>
      </p:sp>
      <p:sp>
        <p:nvSpPr>
          <p:cNvPr id="12" name="TextBox 11"/>
          <p:cNvSpPr txBox="1"/>
          <p:nvPr/>
        </p:nvSpPr>
        <p:spPr>
          <a:xfrm>
            <a:off x="0" y="5029200"/>
            <a:ext cx="9144000" cy="369332"/>
          </a:xfrm>
          <a:prstGeom prst="rect">
            <a:avLst/>
          </a:prstGeom>
          <a:noFill/>
        </p:spPr>
        <p:txBody>
          <a:bodyPr wrap="square" rtlCol="0">
            <a:spAutoFit/>
          </a:bodyPr>
          <a:lstStyle/>
          <a:p>
            <a:r>
              <a:rPr lang="sr-Cyrl-RS" dirty="0" smtClean="0"/>
              <a:t>4. Македонија – Прешево (</a:t>
            </a:r>
            <a:r>
              <a:rPr lang="sr-Cyrl-RS" b="1" dirty="0" smtClean="0"/>
              <a:t>Табановце</a:t>
            </a:r>
            <a:r>
              <a:rPr lang="sr-Cyrl-RS" dirty="0" smtClean="0"/>
              <a:t>) и Ђенерал Јанковић,.</a:t>
            </a:r>
            <a:endParaRPr lang="en-US" dirty="0"/>
          </a:p>
        </p:txBody>
      </p:sp>
      <p:sp>
        <p:nvSpPr>
          <p:cNvPr id="13" name="TextBox 12"/>
          <p:cNvSpPr txBox="1"/>
          <p:nvPr/>
        </p:nvSpPr>
        <p:spPr>
          <a:xfrm>
            <a:off x="0" y="5334000"/>
            <a:ext cx="9144000" cy="369332"/>
          </a:xfrm>
          <a:prstGeom prst="rect">
            <a:avLst/>
          </a:prstGeom>
          <a:noFill/>
        </p:spPr>
        <p:txBody>
          <a:bodyPr wrap="square" rtlCol="0">
            <a:spAutoFit/>
          </a:bodyPr>
          <a:lstStyle/>
          <a:p>
            <a:r>
              <a:rPr lang="sr-Cyrl-RS" dirty="0" smtClean="0"/>
              <a:t>5. Албанија – Врбница и Ћафа Прушит.</a:t>
            </a:r>
            <a:endParaRPr lang="en-US" dirty="0"/>
          </a:p>
        </p:txBody>
      </p:sp>
      <p:sp>
        <p:nvSpPr>
          <p:cNvPr id="14" name="TextBox 13"/>
          <p:cNvSpPr txBox="1"/>
          <p:nvPr/>
        </p:nvSpPr>
        <p:spPr>
          <a:xfrm>
            <a:off x="0" y="5638800"/>
            <a:ext cx="9144000" cy="369332"/>
          </a:xfrm>
          <a:prstGeom prst="rect">
            <a:avLst/>
          </a:prstGeom>
          <a:noFill/>
        </p:spPr>
        <p:txBody>
          <a:bodyPr wrap="square" rtlCol="0">
            <a:spAutoFit/>
          </a:bodyPr>
          <a:lstStyle/>
          <a:p>
            <a:r>
              <a:rPr lang="sr-Cyrl-RS" dirty="0" smtClean="0"/>
              <a:t>6. Црна Гора – Јабука и Бродарево.</a:t>
            </a:r>
            <a:endParaRPr lang="en-US" dirty="0"/>
          </a:p>
        </p:txBody>
      </p:sp>
      <p:sp>
        <p:nvSpPr>
          <p:cNvPr id="15" name="TextBox 14"/>
          <p:cNvSpPr txBox="1"/>
          <p:nvPr/>
        </p:nvSpPr>
        <p:spPr>
          <a:xfrm>
            <a:off x="0" y="5943600"/>
            <a:ext cx="9144000" cy="369332"/>
          </a:xfrm>
          <a:prstGeom prst="rect">
            <a:avLst/>
          </a:prstGeom>
          <a:noFill/>
        </p:spPr>
        <p:txBody>
          <a:bodyPr wrap="square" rtlCol="0">
            <a:spAutoFit/>
          </a:bodyPr>
          <a:lstStyle/>
          <a:p>
            <a:r>
              <a:rPr lang="sr-Cyrl-RS" dirty="0" smtClean="0"/>
              <a:t>7. БиХ – Срем.Рача, Бадовинци, Лозница, Мали Зворник, Љубовија, Бајна Башта, </a:t>
            </a:r>
            <a:r>
              <a:rPr lang="sr-Cyrl-RS" b="1" dirty="0" smtClean="0"/>
              <a:t>Котроман</a:t>
            </a:r>
            <a:r>
              <a:rPr lang="sr-Cyrl-RS" dirty="0" smtClean="0"/>
              <a:t>.</a:t>
            </a:r>
            <a:endParaRPr lang="en-US" dirty="0"/>
          </a:p>
        </p:txBody>
      </p:sp>
      <p:sp>
        <p:nvSpPr>
          <p:cNvPr id="16" name="TextBox 15"/>
          <p:cNvSpPr txBox="1"/>
          <p:nvPr/>
        </p:nvSpPr>
        <p:spPr>
          <a:xfrm>
            <a:off x="0" y="6248400"/>
            <a:ext cx="9144000" cy="369332"/>
          </a:xfrm>
          <a:prstGeom prst="rect">
            <a:avLst/>
          </a:prstGeom>
          <a:noFill/>
        </p:spPr>
        <p:txBody>
          <a:bodyPr wrap="square" rtlCol="0">
            <a:spAutoFit/>
          </a:bodyPr>
          <a:lstStyle/>
          <a:p>
            <a:r>
              <a:rPr lang="sr-Cyrl-RS" dirty="0" smtClean="0"/>
              <a:t>8. Хрватска – </a:t>
            </a:r>
            <a:r>
              <a:rPr lang="sr-Cyrl-RS" b="1" dirty="0" smtClean="0"/>
              <a:t>Батровци</a:t>
            </a:r>
            <a:r>
              <a:rPr lang="sr-Cyrl-RS" dirty="0" smtClean="0"/>
              <a:t>, Бачка Паланка, Богојево, Бездан, Шид.</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childTnLst>
                                </p:cTn>
                              </p:par>
                            </p:childTnLst>
                          </p:cTn>
                        </p:par>
                        <p:par>
                          <p:cTn id="13" fill="hold">
                            <p:stCondLst>
                              <p:cond delay="2000"/>
                            </p:stCondLst>
                            <p:childTnLst>
                              <p:par>
                                <p:cTn id="14" presetID="10" presetClass="entr" presetSubtype="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2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2000"/>
                                        <p:tgtEl>
                                          <p:spTgt spid="8"/>
                                        </p:tgtEl>
                                      </p:cBhvr>
                                    </p:animEffect>
                                  </p:childTnLst>
                                </p:cTn>
                              </p:par>
                            </p:childTnLst>
                          </p:cTn>
                        </p:par>
                        <p:par>
                          <p:cTn id="22" fill="hold">
                            <p:stCondLst>
                              <p:cond delay="2000"/>
                            </p:stCondLst>
                            <p:childTnLst>
                              <p:par>
                                <p:cTn id="23" presetID="10" presetClass="entr" presetSubtype="0"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20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2000"/>
                                        <p:tgtEl>
                                          <p:spTgt spid="4"/>
                                        </p:tgtEl>
                                      </p:cBhvr>
                                    </p:animEffect>
                                  </p:childTnLst>
                                </p:cTn>
                              </p:par>
                            </p:childTnLst>
                          </p:cTn>
                        </p:par>
                        <p:par>
                          <p:cTn id="31" fill="hold">
                            <p:stCondLst>
                              <p:cond delay="2000"/>
                            </p:stCondLst>
                            <p:childTnLst>
                              <p:par>
                                <p:cTn id="32" presetID="10" presetClass="entr" presetSubtype="0" fill="hold" grpId="0" nodeType="after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2000"/>
                                        <p:tgtEl>
                                          <p:spTgt spid="16"/>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fade">
                                      <p:cBhvr>
                                        <p:cTn id="39" dur="2000"/>
                                        <p:tgtEl>
                                          <p:spTgt spid="6"/>
                                        </p:tgtEl>
                                      </p:cBhvr>
                                    </p:animEffect>
                                  </p:childTnLst>
                                </p:cTn>
                              </p:par>
                            </p:childTnLst>
                          </p:cTn>
                        </p:par>
                        <p:par>
                          <p:cTn id="40" fill="hold">
                            <p:stCondLst>
                              <p:cond delay="2000"/>
                            </p:stCondLst>
                            <p:childTnLst>
                              <p:par>
                                <p:cTn id="41" presetID="10" presetClass="entr" presetSubtype="0" fill="hold" grpId="0" nodeType="after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fade">
                                      <p:cBhvr>
                                        <p:cTn id="43" dur="2000"/>
                                        <p:tgtEl>
                                          <p:spTgt spid="9"/>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fade">
                                      <p:cBhvr>
                                        <p:cTn id="48" dur="2000"/>
                                        <p:tgtEl>
                                          <p:spTgt spid="12"/>
                                        </p:tgtEl>
                                      </p:cBhvr>
                                    </p:animEffect>
                                  </p:childTnLst>
                                </p:cTn>
                              </p:par>
                            </p:childTnLst>
                          </p:cTn>
                        </p:par>
                        <p:par>
                          <p:cTn id="49" fill="hold">
                            <p:stCondLst>
                              <p:cond delay="2000"/>
                            </p:stCondLst>
                            <p:childTnLst>
                              <p:par>
                                <p:cTn id="50" presetID="10" presetClass="entr" presetSubtype="0" fill="hold" grpId="0" nodeType="after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fade">
                                      <p:cBhvr>
                                        <p:cTn id="52" dur="2000"/>
                                        <p:tgtEl>
                                          <p:spTgt spid="10"/>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20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fade">
                                      <p:cBhvr>
                                        <p:cTn id="62" dur="2000"/>
                                        <p:tgtEl>
                                          <p:spTgt spid="14"/>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fade">
                                      <p:cBhvr>
                                        <p:cTn id="67" dur="2000"/>
                                        <p:tgtEl>
                                          <p:spTgt spid="15"/>
                                        </p:tgtEl>
                                      </p:cBhvr>
                                    </p:animEffect>
                                  </p:childTnLst>
                                </p:cTn>
                              </p:par>
                            </p:childTnLst>
                          </p:cTn>
                        </p:par>
                        <p:par>
                          <p:cTn id="68" fill="hold">
                            <p:stCondLst>
                              <p:cond delay="2000"/>
                            </p:stCondLst>
                            <p:childTnLst>
                              <p:par>
                                <p:cTn id="69" presetID="10" presetClass="entr" presetSubtype="0" fill="hold" grpId="0" nodeType="afterEffect">
                                  <p:stCondLst>
                                    <p:cond delay="0"/>
                                  </p:stCondLst>
                                  <p:childTnLst>
                                    <p:set>
                                      <p:cBhvr>
                                        <p:cTn id="70" dur="1" fill="hold">
                                          <p:stCondLst>
                                            <p:cond delay="0"/>
                                          </p:stCondLst>
                                        </p:cTn>
                                        <p:tgtEl>
                                          <p:spTgt spid="11"/>
                                        </p:tgtEl>
                                        <p:attrNameLst>
                                          <p:attrName>style.visibility</p:attrName>
                                        </p:attrNameLst>
                                      </p:cBhvr>
                                      <p:to>
                                        <p:strVal val="visible"/>
                                      </p:to>
                                    </p:set>
                                    <p:animEffect transition="in" filter="fade">
                                      <p:cBhvr>
                                        <p:cTn id="7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P spid="12" grpId="0"/>
      <p:bldP spid="13" grpId="0"/>
      <p:bldP spid="14" grpId="0"/>
      <p:bldP spid="15" grpId="0"/>
      <p:bldP spid="1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574</TotalTime>
  <Words>1449</Words>
  <Application>Microsoft Office PowerPoint</Application>
  <PresentationFormat>On-screen Show (4:3)</PresentationFormat>
  <Paragraphs>199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skola1</dc:creator>
  <cp:lastModifiedBy>skola1</cp:lastModifiedBy>
  <cp:revision>39</cp:revision>
  <dcterms:created xsi:type="dcterms:W3CDTF">2006-08-16T00:00:00Z</dcterms:created>
  <dcterms:modified xsi:type="dcterms:W3CDTF">2019-07-18T08:07:51Z</dcterms:modified>
</cp:coreProperties>
</file>