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7" r:id="rId3"/>
    <p:sldId id="257" r:id="rId4"/>
    <p:sldId id="258" r:id="rId5"/>
    <p:sldId id="263" r:id="rId6"/>
    <p:sldId id="264" r:id="rId7"/>
    <p:sldId id="265" r:id="rId8"/>
    <p:sldId id="259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pload.wikimedia.org/wikipedia/commons/9/91/Winkel_triple_projection_S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46" y="685800"/>
            <a:ext cx="9174146" cy="56274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1752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  <a:latin typeface="Calibri" pitchFamily="34" charset="0"/>
              </a:rPr>
              <a:t>Северна </a:t>
            </a:r>
          </a:p>
          <a:p>
            <a:r>
              <a:rPr lang="sr-Cyrl-CS" b="1" dirty="0" smtClean="0">
                <a:solidFill>
                  <a:schemeClr val="bg1"/>
                </a:solidFill>
                <a:latin typeface="Calibri" pitchFamily="34" charset="0"/>
              </a:rPr>
              <a:t>Америка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505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  <a:latin typeface="Calibri" pitchFamily="34" charset="0"/>
              </a:rPr>
              <a:t>Јужна</a:t>
            </a:r>
          </a:p>
          <a:p>
            <a:r>
              <a:rPr lang="sr-Cyrl-CS" b="1" dirty="0" smtClean="0">
                <a:solidFill>
                  <a:schemeClr val="bg1"/>
                </a:solidFill>
                <a:latin typeface="Calibri" pitchFamily="34" charset="0"/>
              </a:rPr>
              <a:t>Америка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75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  <a:latin typeface="Calibri" pitchFamily="34" charset="0"/>
              </a:rPr>
              <a:t>Европа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048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  <a:latin typeface="Calibri" pitchFamily="34" charset="0"/>
              </a:rPr>
              <a:t>Африка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371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  <a:latin typeface="Calibri" pitchFamily="34" charset="0"/>
              </a:rPr>
              <a:t>Азија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4267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  <a:latin typeface="Calibri" pitchFamily="34" charset="0"/>
              </a:rPr>
              <a:t>Аустралија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200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  <a:latin typeface="Calibri" pitchFamily="34" charset="0"/>
              </a:rPr>
              <a:t>Велики Тихи</a:t>
            </a:r>
          </a:p>
          <a:p>
            <a:r>
              <a:rPr lang="sr-Cyrl-CS" b="1" dirty="0" smtClean="0">
                <a:solidFill>
                  <a:schemeClr val="bg1"/>
                </a:solidFill>
                <a:latin typeface="Calibri" pitchFamily="34" charset="0"/>
              </a:rPr>
              <a:t>      океан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2362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  <a:latin typeface="Calibri" pitchFamily="34" charset="0"/>
              </a:rPr>
              <a:t>Атлански</a:t>
            </a:r>
          </a:p>
          <a:p>
            <a:r>
              <a:rPr lang="sr-Cyrl-CS" b="1" dirty="0" smtClean="0">
                <a:solidFill>
                  <a:schemeClr val="bg1"/>
                </a:solidFill>
                <a:latin typeface="Calibri" pitchFamily="34" charset="0"/>
              </a:rPr>
              <a:t>  океан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3505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  <a:latin typeface="Calibri" pitchFamily="34" charset="0"/>
              </a:rPr>
              <a:t>Индијски</a:t>
            </a:r>
          </a:p>
          <a:p>
            <a:r>
              <a:rPr lang="sr-Cyrl-CS" b="1" dirty="0" smtClean="0">
                <a:solidFill>
                  <a:schemeClr val="bg1"/>
                </a:solidFill>
                <a:latin typeface="Calibri" pitchFamily="34" charset="0"/>
              </a:rPr>
              <a:t>   океан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5867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Calibri" pitchFamily="34" charset="0"/>
              </a:rPr>
              <a:t>Антарктик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04800"/>
            <a:ext cx="61722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9600" b="1" dirty="0" smtClean="0">
                <a:latin typeface="Calibri" pitchFamily="34" charset="0"/>
              </a:rPr>
              <a:t>    </a:t>
            </a:r>
            <a:r>
              <a:rPr lang="sr-Cyrl-CS" sz="9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  Р  А  Ј</a:t>
            </a:r>
          </a:p>
          <a:p>
            <a:endParaRPr lang="sr-Cyrl-CS" sz="40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endParaRPr lang="sr-Cyrl-CS" sz="40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sr-Cyrl-CS" sz="4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     ХВАЛА  НА  ПАЖЊИ</a:t>
            </a:r>
          </a:p>
          <a:p>
            <a:endParaRPr lang="sr-Cyrl-CS" sz="40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endParaRPr lang="sr-Cyrl-CS" sz="40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sr-Cyrl-CS" sz="4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         Гордана  Васић</a:t>
            </a:r>
          </a:p>
          <a:p>
            <a:endParaRPr lang="sr-Cyrl-CS" sz="40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endParaRPr lang="sr-Cyrl-CS" sz="40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endParaRPr lang="sr-Cyrl-CS" sz="40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sr-Cyrl-CS" sz="4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       Уљма, март 2014.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143000"/>
            <a:ext cx="609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ПРИРОДА ЈУЖНЕ</a:t>
            </a:r>
            <a:endParaRPr lang="sr-Cyrl-CS" sz="8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sr-Cyrl-C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АМЕРИКЕ</a:t>
            </a:r>
            <a:r>
              <a:rPr lang="sr-Cyrl-C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en-U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geology.com/world/south-amer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57600" y="4267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Calibri" pitchFamily="34" charset="0"/>
              </a:rPr>
              <a:t>Атлански </a:t>
            </a:r>
          </a:p>
          <a:p>
            <a:r>
              <a:rPr lang="sr-Cyrl-CS" sz="2000" b="1" dirty="0" smtClean="0">
                <a:latin typeface="Calibri" pitchFamily="34" charset="0"/>
              </a:rPr>
              <a:t>  океан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Calibri" pitchFamily="34" charset="0"/>
              </a:rPr>
              <a:t>Карипско море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2766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latin typeface="Calibri" pitchFamily="34" charset="0"/>
              </a:rPr>
              <a:t> </a:t>
            </a:r>
            <a:r>
              <a:rPr lang="sr-Cyrl-CS" sz="2000" b="1" dirty="0" smtClean="0">
                <a:latin typeface="Calibri" pitchFamily="34" charset="0"/>
              </a:rPr>
              <a:t>Тихи </a:t>
            </a:r>
          </a:p>
          <a:p>
            <a:r>
              <a:rPr lang="sr-Cyrl-CS" sz="2000" b="1" dirty="0" smtClean="0">
                <a:latin typeface="Calibri" pitchFamily="34" charset="0"/>
              </a:rPr>
              <a:t>океан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33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Calibri" pitchFamily="34" charset="0"/>
              </a:rPr>
              <a:t>Гвајанске </a:t>
            </a:r>
          </a:p>
          <a:p>
            <a:r>
              <a:rPr lang="sr-Cyrl-CS" sz="2000" b="1" dirty="0" smtClean="0">
                <a:latin typeface="Calibri" pitchFamily="34" charset="0"/>
              </a:rPr>
              <a:t>планине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828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Calibri" pitchFamily="34" charset="0"/>
              </a:rPr>
              <a:t>Анди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28194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Calibri" pitchFamily="34" charset="0"/>
              </a:rPr>
              <a:t>Бразилске </a:t>
            </a:r>
          </a:p>
          <a:p>
            <a:r>
              <a:rPr lang="sr-Cyrl-CS" sz="2000" b="1" dirty="0" smtClean="0">
                <a:latin typeface="Calibri" pitchFamily="34" charset="0"/>
              </a:rPr>
              <a:t> планине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1676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Calibri" pitchFamily="34" charset="0"/>
              </a:rPr>
              <a:t>Амазонија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34290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Calibri" pitchFamily="34" charset="0"/>
              </a:rPr>
              <a:t>Гран </a:t>
            </a:r>
          </a:p>
          <a:p>
            <a:r>
              <a:rPr lang="sr-Cyrl-CS" sz="2000" b="1" dirty="0" smtClean="0">
                <a:latin typeface="Calibri" pitchFamily="34" charset="0"/>
              </a:rPr>
              <a:t>Чако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5562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Calibri" pitchFamily="34" charset="0"/>
              </a:rPr>
              <a:t>Патагонија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667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Calibri" pitchFamily="34" charset="0"/>
              </a:rPr>
              <a:t>Боливијска</a:t>
            </a:r>
          </a:p>
          <a:p>
            <a:r>
              <a:rPr lang="sr-Cyrl-CS" sz="2000" b="1" dirty="0" smtClean="0">
                <a:latin typeface="Calibri" pitchFamily="34" charset="0"/>
              </a:rPr>
              <a:t>висораван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152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latin typeface="Calibri" pitchFamily="34" charset="0"/>
              </a:rPr>
              <a:t>     Природа</a:t>
            </a:r>
            <a:r>
              <a:rPr lang="sr-Cyrl-CS" sz="2400" b="1" dirty="0" smtClean="0">
                <a:latin typeface="Calibri" pitchFamily="34" charset="0"/>
              </a:rPr>
              <a:t>: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609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Calibri" pitchFamily="34" charset="0"/>
              </a:rPr>
              <a:t>1. рељеф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3505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Calibri" pitchFamily="34" charset="0"/>
              </a:rPr>
              <a:t>Атакама 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8196" name="Picture 4" descr="http://3.bp.blogspot.com/-5WWwqhbd2is/Tmb9N40lzpI/AAAAAAAAAQg/-jdF5j8Bo-A/s1600/A5mazon-Ri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191000"/>
            <a:ext cx="3296820" cy="2438399"/>
          </a:xfrm>
          <a:prstGeom prst="rect">
            <a:avLst/>
          </a:prstGeom>
          <a:noFill/>
        </p:spPr>
      </p:pic>
      <p:pic>
        <p:nvPicPr>
          <p:cNvPr id="8198" name="Picture 6" descr="http://farm2.staticflickr.com/1211/1111069564_33ca03d9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143000"/>
            <a:ext cx="3340100" cy="250507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638800" y="37338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Аконкагва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4800" y="37338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Амазон</a:t>
            </a:r>
            <a:endParaRPr lang="en-US" sz="1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2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education.randmcnally.com/images/edpub/South_America_Clima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4343400" cy="5501641"/>
          </a:xfrm>
          <a:prstGeom prst="rect">
            <a:avLst/>
          </a:prstGeom>
          <a:noFill/>
        </p:spPr>
      </p:pic>
      <p:pic>
        <p:nvPicPr>
          <p:cNvPr id="6" name="Picture 4" descr="http://media.web.britannica.com/eb-media/86/114086-004-61E7CCF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838200"/>
            <a:ext cx="4267200" cy="55154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00200" y="2286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Calibri" pitchFamily="34" charset="0"/>
              </a:rPr>
              <a:t>2. клима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286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Calibri" pitchFamily="34" charset="0"/>
              </a:rPr>
              <a:t>3. вегетација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17526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екваторијална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2438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тропска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1143000"/>
            <a:ext cx="8809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тропска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3657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суптропска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2766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пустињска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5029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океанска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5791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субполарна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29718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планинска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20574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селваси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1219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љаноси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10400" y="2819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кампоси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3600" y="46482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пампа</a:t>
            </a:r>
            <a:endParaRPr lang="en-US" sz="1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arm6.staticflickr.com/5306/5644425257_e784976387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5253694" cy="3505200"/>
          </a:xfrm>
          <a:prstGeom prst="rect">
            <a:avLst/>
          </a:prstGeom>
          <a:noFill/>
        </p:spPr>
      </p:pic>
      <p:pic>
        <p:nvPicPr>
          <p:cNvPr id="19464" name="Picture 8" descr="http://discover.travel/wp-content/uploads/2011/04/atacama-deser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57800" cy="3352800"/>
          </a:xfrm>
          <a:prstGeom prst="rect">
            <a:avLst/>
          </a:prstGeom>
          <a:noFill/>
        </p:spPr>
      </p:pic>
      <p:pic>
        <p:nvPicPr>
          <p:cNvPr id="19468" name="Picture 12" descr="http://www.trektrek.si/vtis/slike/novice/patagonija9_5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0"/>
            <a:ext cx="3886200" cy="2590801"/>
          </a:xfrm>
          <a:prstGeom prst="rect">
            <a:avLst/>
          </a:prstGeom>
          <a:noFill/>
        </p:spPr>
      </p:pic>
      <p:pic>
        <p:nvPicPr>
          <p:cNvPr id="19470" name="Picture 14" descr="http://awsassets.panda.org/img/western_lowland_habitat_105205_1_3498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5046635"/>
            <a:ext cx="3886200" cy="181136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152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Calibri" pitchFamily="34" charset="0"/>
              </a:rPr>
              <a:t>Атакама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0" y="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Calibri" pitchFamily="34" charset="0"/>
              </a:rPr>
              <a:t>Патагонија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400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  <a:latin typeface="Calibri" pitchFamily="34" charset="0"/>
              </a:rPr>
              <a:t>Мангрова 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Calibri" pitchFamily="34" charset="0"/>
              </a:rPr>
              <a:t>Кампос 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19472" name="Picture 16" descr="http://www.invivo.fiocruz.br/media/pampas1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2590800"/>
            <a:ext cx="3886200" cy="26765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077200" y="2743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Calibri" pitchFamily="34" charset="0"/>
              </a:rPr>
              <a:t>Пампа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15" name="Picture 4" descr="http://thehappytrails.com/wp-content/uploads/2011/05/Jung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dartfrogforums.com/attachments/news-articles-information/16-amphibians-may-develop-immunity-fatal-fungus-redeyetreefrog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3276600" cy="2133600"/>
          </a:xfrm>
          <a:prstGeom prst="rect">
            <a:avLst/>
          </a:prstGeom>
          <a:noFill/>
        </p:spPr>
      </p:pic>
      <p:pic>
        <p:nvPicPr>
          <p:cNvPr id="4" name="Picture 10" descr="http://farm4.staticflickr.com/3061/2877187214_941ec7ca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3429000" cy="22905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905000"/>
            <a:ext cx="1130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dirty="0" smtClean="0">
                <a:solidFill>
                  <a:srgbClr val="C00000"/>
                </a:solidFill>
                <a:latin typeface="Calibri" pitchFamily="34" charset="0"/>
              </a:rPr>
              <a:t>мравојед</a:t>
            </a:r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 descr="http://www.animalfactguide.com/wp-content/uploads/2013/01/capyba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1" y="4343400"/>
            <a:ext cx="3429000" cy="2514600"/>
          </a:xfrm>
          <a:prstGeom prst="rect">
            <a:avLst/>
          </a:prstGeom>
          <a:noFill/>
        </p:spPr>
      </p:pic>
      <p:pic>
        <p:nvPicPr>
          <p:cNvPr id="21510" name="Picture 6" descr="http://static.hsw.com.br/gif/orlando-city-guide-ga-12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80560"/>
            <a:ext cx="2971799" cy="2377440"/>
          </a:xfrm>
          <a:prstGeom prst="rect">
            <a:avLst/>
          </a:prstGeom>
          <a:noFill/>
        </p:spPr>
      </p:pic>
      <p:pic>
        <p:nvPicPr>
          <p:cNvPr id="21512" name="Picture 8" descr="http://2.bp.blogspot.com/-cD8WaYqyt2o/ThguKBg28GI/AAAAAAAACXM/iMnm7hYJr34/s320/tapi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86000"/>
            <a:ext cx="2971800" cy="2295526"/>
          </a:xfrm>
          <a:prstGeom prst="rect">
            <a:avLst/>
          </a:prstGeom>
          <a:noFill/>
        </p:spPr>
      </p:pic>
      <p:pic>
        <p:nvPicPr>
          <p:cNvPr id="21514" name="Picture 10" descr="http://dummidumbwit.files.wordpress.com/2009/12/brazilian-black-piranha-norma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0" y="2285999"/>
            <a:ext cx="2743200" cy="45720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4191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C00000"/>
                </a:solidFill>
                <a:latin typeface="Calibri" pitchFamily="34" charset="0"/>
              </a:rPr>
              <a:t>тапир</a:t>
            </a:r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488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C00000"/>
                </a:solidFill>
                <a:latin typeface="Calibri" pitchFamily="34" charset="0"/>
              </a:rPr>
              <a:t>леопард</a:t>
            </a:r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C00000"/>
                </a:solidFill>
                <a:latin typeface="Calibri" pitchFamily="34" charset="0"/>
              </a:rPr>
              <a:t>пантер</a:t>
            </a:r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9600" y="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C00000"/>
                </a:solidFill>
                <a:latin typeface="Calibri" pitchFamily="34" charset="0"/>
              </a:rPr>
              <a:t>жаба</a:t>
            </a:r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248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C00000"/>
                </a:solidFill>
                <a:latin typeface="Calibri" pitchFamily="34" charset="0"/>
              </a:rPr>
              <a:t>капибара</a:t>
            </a:r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6488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C00000"/>
                </a:solidFill>
                <a:latin typeface="Calibri" pitchFamily="34" charset="0"/>
              </a:rPr>
              <a:t>пирана</a:t>
            </a:r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4098" name="Picture 2" descr="http://i.telegraph.co.uk/multimedia/archive/02441/requests-alpaca_2441680c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2133600"/>
            <a:ext cx="3429000" cy="221559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153400" y="3962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C00000"/>
                </a:solidFill>
                <a:latin typeface="Calibri" pitchFamily="34" charset="0"/>
              </a:rPr>
              <a:t>алпака</a:t>
            </a:r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lovethesepics.com/wp-content/uploads/2011/10/Red-and-Green-Macaws-DO-grow-on-trees-in-the-Amaz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322229" cy="6858000"/>
          </a:xfrm>
          <a:prstGeom prst="rect">
            <a:avLst/>
          </a:prstGeom>
          <a:noFill/>
        </p:spPr>
      </p:pic>
      <p:pic>
        <p:nvPicPr>
          <p:cNvPr id="3" name="Picture 2" descr="http://historiasdediequito.es/wp-content/uploads/2011/11/COND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05400" cy="5167191"/>
          </a:xfrm>
          <a:prstGeom prst="rect">
            <a:avLst/>
          </a:prstGeom>
          <a:noFill/>
        </p:spPr>
      </p:pic>
      <p:pic>
        <p:nvPicPr>
          <p:cNvPr id="4" name="Picture 4" descr="http://data1.whicdn.com/images/56275510/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0"/>
            <a:ext cx="4067175" cy="6096001"/>
          </a:xfrm>
          <a:prstGeom prst="rect">
            <a:avLst/>
          </a:prstGeom>
          <a:noFill/>
        </p:spPr>
      </p:pic>
      <p:pic>
        <p:nvPicPr>
          <p:cNvPr id="5" name="Picture 10" descr="http://www.noticias.pontecool.com/fotos/condor_30abril_2013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672230"/>
            <a:ext cx="5105400" cy="318577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181600" y="6248400"/>
            <a:ext cx="923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dirty="0" smtClean="0">
                <a:latin typeface="Calibri" pitchFamily="34" charset="0"/>
              </a:rPr>
              <a:t>кондор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1000" y="6248400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dirty="0" smtClean="0">
                <a:latin typeface="Calibri" pitchFamily="34" charset="0"/>
              </a:rPr>
              <a:t>лама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://upload.wikimedia.org/wikipedia/commons/4/42/South_America_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5622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24600" y="152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Calibri" pitchFamily="34" charset="0"/>
              </a:rPr>
              <a:t>4. воде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2954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Амазон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048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Ориноко 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Маракаибо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6670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Титикака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33528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Парагвај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3810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Уругвај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41148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Парана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3048000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dirty="0" smtClean="0">
                <a:latin typeface="Calibri" pitchFamily="34" charset="0"/>
              </a:rPr>
              <a:t>Парана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14" name="Picture 2" descr="http://cache.boston.com/resize/bonzai-fba/Globe_Photo/2008/10/09/1223599443_1832/539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3404" y="3657600"/>
            <a:ext cx="4218196" cy="2721089"/>
          </a:xfrm>
          <a:prstGeom prst="rect">
            <a:avLst/>
          </a:prstGeom>
          <a:noFill/>
        </p:spPr>
      </p:pic>
      <p:pic>
        <p:nvPicPr>
          <p:cNvPr id="2050" name="Picture 2" descr="http://www.about-peru-history.com/image-files/lake_titicaca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4402" y="838199"/>
            <a:ext cx="4239941" cy="220980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010400" y="31242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Игуасу водопади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3124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Титикака језеро</a:t>
            </a:r>
            <a:endParaRPr lang="en-US" sz="1600" b="1" dirty="0">
              <a:latin typeface="Calibri" pitchFamily="34" charset="0"/>
            </a:endParaRPr>
          </a:p>
        </p:txBody>
      </p:sp>
      <p:pic>
        <p:nvPicPr>
          <p:cNvPr id="3074" name="Picture 2" descr="http://media.tumblr.com/tumblr_l8m7k0vHu11qaj9x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533400"/>
            <a:ext cx="3914775" cy="586797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876800" y="6400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latin typeface="Calibri" pitchFamily="34" charset="0"/>
              </a:rPr>
              <a:t>Анђеоски водопад</a:t>
            </a:r>
            <a:endParaRPr lang="en-US" sz="1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6" grpId="1"/>
      <p:bldP spid="17" grpId="0"/>
      <p:bldP spid="17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52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4000" b="1" dirty="0" smtClean="0">
                <a:latin typeface="Calibri" pitchFamily="34" charset="0"/>
              </a:rPr>
              <a:t>ДА  ПОНОВИМО</a:t>
            </a:r>
            <a:endParaRPr lang="en-US" sz="40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1066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latin typeface="Calibri" pitchFamily="34" charset="0"/>
              </a:rPr>
              <a:t>ПРИРОДА  ЈУЖНЕ  АМЕРИКЕ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13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663300"/>
                </a:solidFill>
                <a:latin typeface="Calibri" pitchFamily="34" charset="0"/>
              </a:rPr>
              <a:t>1.</a:t>
            </a:r>
            <a:r>
              <a:rPr lang="sr-Cyrl-CS" b="1" dirty="0" smtClean="0">
                <a:solidFill>
                  <a:srgbClr val="663300"/>
                </a:solidFill>
                <a:latin typeface="Calibri" pitchFamily="34" charset="0"/>
              </a:rPr>
              <a:t> </a:t>
            </a:r>
            <a:r>
              <a:rPr lang="sr-Cyrl-CS" b="1" dirty="0" smtClean="0">
                <a:solidFill>
                  <a:srgbClr val="663300"/>
                </a:solidFill>
                <a:latin typeface="Calibri" pitchFamily="34" charset="0"/>
              </a:rPr>
              <a:t>рељеф</a:t>
            </a:r>
            <a:endParaRPr lang="en-US" b="1" dirty="0">
              <a:solidFill>
                <a:srgbClr val="6633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213360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rgbClr val="663300"/>
                </a:solidFill>
                <a:latin typeface="Calibri" pitchFamily="34" charset="0"/>
              </a:rPr>
              <a:t>Анди, Гвајанске и Бразилске планине;</a:t>
            </a:r>
            <a:endParaRPr lang="en-US" sz="1600" b="1" dirty="0">
              <a:solidFill>
                <a:srgbClr val="6633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25146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rgbClr val="663300"/>
                </a:solidFill>
                <a:latin typeface="Calibri" pitchFamily="34" charset="0"/>
              </a:rPr>
              <a:t>Низије око река и Гран Чако;</a:t>
            </a:r>
            <a:endParaRPr lang="en-US" sz="1600" b="1" dirty="0">
              <a:solidFill>
                <a:srgbClr val="6633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2895600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rgbClr val="663300"/>
                </a:solidFill>
                <a:latin typeface="Calibri" pitchFamily="34" charset="0"/>
              </a:rPr>
              <a:t>Патагонија и Боливијска висораван;</a:t>
            </a:r>
            <a:endParaRPr lang="en-US" sz="1600" b="1" dirty="0">
              <a:solidFill>
                <a:srgbClr val="6633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32766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rgbClr val="663300"/>
                </a:solidFill>
                <a:latin typeface="Calibri" pitchFamily="34" charset="0"/>
              </a:rPr>
              <a:t>Пустиња Атакама;</a:t>
            </a:r>
            <a:endParaRPr lang="en-US" sz="1600" b="1" dirty="0">
              <a:solidFill>
                <a:srgbClr val="6633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4038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FF0000"/>
                </a:solidFill>
                <a:latin typeface="Calibri" pitchFamily="34" charset="0"/>
              </a:rPr>
              <a:t>2.клима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39624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rgbClr val="FF0000"/>
                </a:solidFill>
                <a:latin typeface="Calibri" pitchFamily="34" charset="0"/>
              </a:rPr>
              <a:t>Екваторијална, тропска, суптропска, пустињска,</a:t>
            </a:r>
          </a:p>
          <a:p>
            <a:r>
              <a:rPr lang="sr-Cyrl-CS" sz="1600" b="1" dirty="0" smtClean="0">
                <a:solidFill>
                  <a:srgbClr val="FF0000"/>
                </a:solidFill>
                <a:latin typeface="Calibri" pitchFamily="34" charset="0"/>
              </a:rPr>
              <a:t>океанска, </a:t>
            </a:r>
            <a:r>
              <a:rPr lang="sr-Cyrl-CS" sz="1600" b="1" dirty="0" smtClean="0">
                <a:solidFill>
                  <a:srgbClr val="FF0000"/>
                </a:solidFill>
                <a:latin typeface="Calibri" pitchFamily="34" charset="0"/>
              </a:rPr>
              <a:t>континентална, планинска;</a:t>
            </a: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4800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3.</a:t>
            </a:r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вегетација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4800600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Селваси, љаноси и кампоси, пампаси;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56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4.</a:t>
            </a:r>
            <a:r>
              <a:rPr lang="sr-Cyrl-CS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воде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5486400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Реке Амазон, Ориноко, Парана, Парагвај, Уругвај;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0800" y="5867400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Језера Титикака и Маракаибо;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894</TotalTime>
  <Words>190</Words>
  <Application>Microsoft Office PowerPoint</Application>
  <PresentationFormat>On-screen Show (4:3)</PresentationFormat>
  <Paragraphs>105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caslav</cp:lastModifiedBy>
  <cp:revision>57</cp:revision>
  <dcterms:created xsi:type="dcterms:W3CDTF">2006-08-16T00:00:00Z</dcterms:created>
  <dcterms:modified xsi:type="dcterms:W3CDTF">2014-03-31T16:58:12Z</dcterms:modified>
</cp:coreProperties>
</file>