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57" r:id="rId4"/>
    <p:sldId id="258" r:id="rId5"/>
    <p:sldId id="273" r:id="rId6"/>
    <p:sldId id="274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9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914400"/>
            <a:ext cx="7513596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RS" sz="8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ГРАЂЕВИНЕ </a:t>
            </a:r>
          </a:p>
          <a:p>
            <a:pPr algn="ctr"/>
            <a:r>
              <a:rPr lang="sr-Cyrl-RS" sz="8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СВЕТА</a:t>
            </a:r>
            <a:endParaRPr lang="en-US" sz="8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://www.fashionnewsmagazine.com/wp-content/uploads/2016/01/FNM-Buckingham-Palace-scelta-come-location-per-un-tour-virtua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762000"/>
            <a:ext cx="6629400" cy="4423296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1143000" y="5334000"/>
            <a:ext cx="6629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err="1" smtClean="0">
                <a:latin typeface="Comic Sans MS" pitchFamily="66" charset="0"/>
              </a:rPr>
              <a:t>Бакингемска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палата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је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дом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британских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монарха</a:t>
            </a:r>
            <a:r>
              <a:rPr lang="en-US" dirty="0" smtClean="0">
                <a:latin typeface="Comic Sans MS" pitchFamily="66" charset="0"/>
              </a:rPr>
              <a:t>, </a:t>
            </a:r>
            <a:r>
              <a:rPr lang="en-US" dirty="0" err="1" smtClean="0">
                <a:latin typeface="Comic Sans MS" pitchFamily="66" charset="0"/>
              </a:rPr>
              <a:t>али</a:t>
            </a:r>
            <a:r>
              <a:rPr lang="en-US" dirty="0" smtClean="0">
                <a:latin typeface="Comic Sans MS" pitchFamily="66" charset="0"/>
              </a:rPr>
              <a:t> и </a:t>
            </a:r>
            <a:r>
              <a:rPr lang="en-US" dirty="0" err="1" smtClean="0">
                <a:latin typeface="Comic Sans MS" pitchFamily="66" charset="0"/>
              </a:rPr>
              <a:t>позната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туристичка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атракција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Лондона</a:t>
            </a:r>
            <a:r>
              <a:rPr lang="sr-Cyrl-RS" dirty="0" smtClean="0">
                <a:latin typeface="Comic Sans MS" pitchFamily="66" charset="0"/>
              </a:rPr>
              <a:t>. </a:t>
            </a:r>
            <a:r>
              <a:rPr lang="en-US" dirty="0" err="1" smtClean="0">
                <a:latin typeface="Comic Sans MS" pitchFamily="66" charset="0"/>
              </a:rPr>
              <a:t>Саграђена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је</a:t>
            </a:r>
            <a:r>
              <a:rPr lang="en-US" dirty="0" smtClean="0">
                <a:latin typeface="Comic Sans MS" pitchFamily="66" charset="0"/>
              </a:rPr>
              <a:t> 1703. </a:t>
            </a:r>
            <a:r>
              <a:rPr lang="en-US" dirty="0" err="1" smtClean="0">
                <a:latin typeface="Comic Sans MS" pitchFamily="66" charset="0"/>
              </a:rPr>
              <a:t>године</a:t>
            </a:r>
            <a:r>
              <a:rPr lang="en-US" dirty="0" smtClean="0">
                <a:latin typeface="Comic Sans MS" pitchFamily="66" charset="0"/>
              </a:rPr>
              <a:t>, а </a:t>
            </a:r>
            <a:r>
              <a:rPr lang="en-US" dirty="0" err="1" smtClean="0">
                <a:latin typeface="Comic Sans MS" pitchFamily="66" charset="0"/>
              </a:rPr>
              <a:t>дом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британских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монарха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постаје</a:t>
            </a:r>
            <a:r>
              <a:rPr lang="en-US" dirty="0" smtClean="0">
                <a:latin typeface="Comic Sans MS" pitchFamily="66" charset="0"/>
              </a:rPr>
              <a:t> 1837. </a:t>
            </a:r>
            <a:r>
              <a:rPr lang="en-US" dirty="0" err="1" smtClean="0">
                <a:latin typeface="Comic Sans MS" pitchFamily="66" charset="0"/>
              </a:rPr>
              <a:t>године</a:t>
            </a:r>
            <a:r>
              <a:rPr lang="en-US" dirty="0" smtClean="0">
                <a:latin typeface="Comic Sans MS" pitchFamily="66" charset="0"/>
              </a:rPr>
              <a:t>, </a:t>
            </a:r>
            <a:r>
              <a:rPr lang="en-US" dirty="0" err="1" smtClean="0">
                <a:latin typeface="Comic Sans MS" pitchFamily="66" charset="0"/>
              </a:rPr>
              <a:t>када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је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на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власт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дошла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краљица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Викторија</a:t>
            </a:r>
            <a:r>
              <a:rPr lang="en-US" dirty="0" smtClean="0">
                <a:latin typeface="Comic Sans MS" pitchFamily="66" charset="0"/>
              </a:rPr>
              <a:t>. 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9" name="Picture 8" descr="http://www.aviewoncities.com/img/london/kveen1590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1981200"/>
            <a:ext cx="6286500" cy="4191001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2209800" y="30480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 err="1" smtClean="0">
                <a:latin typeface="Comic Sans MS" pitchFamily="66" charset="0"/>
              </a:rPr>
              <a:t>Лондонско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око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или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Миленијумски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точак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је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највећа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панорамска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вртешка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на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свету</a:t>
            </a:r>
            <a:r>
              <a:rPr lang="en-US" dirty="0" smtClean="0">
                <a:latin typeface="Comic Sans MS" pitchFamily="66" charset="0"/>
              </a:rPr>
              <a:t>. </a:t>
            </a:r>
            <a:r>
              <a:rPr lang="en-US" dirty="0" err="1" smtClean="0">
                <a:latin typeface="Comic Sans MS" pitchFamily="66" charset="0"/>
              </a:rPr>
              <a:t>Отворена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је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за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посетиоце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почетком</a:t>
            </a:r>
            <a:r>
              <a:rPr lang="en-US" dirty="0" smtClean="0">
                <a:latin typeface="Comic Sans MS" pitchFamily="66" charset="0"/>
              </a:rPr>
              <a:t> 2000. </a:t>
            </a:r>
            <a:r>
              <a:rPr lang="en-US" dirty="0" err="1" smtClean="0">
                <a:latin typeface="Comic Sans MS" pitchFamily="66" charset="0"/>
              </a:rPr>
              <a:t>године</a:t>
            </a:r>
            <a:r>
              <a:rPr lang="en-US" dirty="0" smtClean="0">
                <a:latin typeface="Comic Sans MS" pitchFamily="66" charset="0"/>
              </a:rPr>
              <a:t>. </a:t>
            </a:r>
            <a:r>
              <a:rPr lang="en-US" dirty="0" err="1" smtClean="0">
                <a:latin typeface="Comic Sans MS" pitchFamily="66" charset="0"/>
              </a:rPr>
              <a:t>Вожња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траје</a:t>
            </a:r>
            <a:r>
              <a:rPr lang="en-US" dirty="0" smtClean="0">
                <a:latin typeface="Comic Sans MS" pitchFamily="66" charset="0"/>
              </a:rPr>
              <a:t> 30 </a:t>
            </a:r>
            <a:r>
              <a:rPr lang="en-US" dirty="0" err="1" smtClean="0">
                <a:latin typeface="Comic Sans MS" pitchFamily="66" charset="0"/>
              </a:rPr>
              <a:t>минута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или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један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круг</a:t>
            </a:r>
            <a:r>
              <a:rPr lang="en-US" dirty="0" smtClean="0">
                <a:latin typeface="Comic Sans MS" pitchFamily="66" charset="0"/>
              </a:rPr>
              <a:t>. 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11" name="Picture 10" descr="http://i2.cdn.turner.com/cnn/dam/assets/130905113251-solar-boat-tower-bridge-london-horizontal-galler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00" y="0"/>
            <a:ext cx="6019800" cy="3310889"/>
          </a:xfrm>
          <a:prstGeom prst="rect">
            <a:avLst/>
          </a:prstGeom>
          <a:noFill/>
        </p:spPr>
      </p:pic>
      <p:pic>
        <p:nvPicPr>
          <p:cNvPr id="12" name="Picture 12" descr="http://i.dailymail.co.uk/i/pix/2015/08/25/02/259CE5E400000578-0-image-a-52_144046673746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352800"/>
            <a:ext cx="5486400" cy="3660485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52400" y="381000"/>
            <a:ext cx="3124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err="1" smtClean="0">
                <a:latin typeface="Comic Sans MS" pitchFamily="66" charset="0"/>
              </a:rPr>
              <a:t>Тауербриџ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је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покретни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мост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преко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реке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Темзе</a:t>
            </a:r>
            <a:r>
              <a:rPr lang="en-US" dirty="0" smtClean="0">
                <a:latin typeface="Comic Sans MS" pitchFamily="66" charset="0"/>
              </a:rPr>
              <a:t> у </a:t>
            </a:r>
            <a:r>
              <a:rPr lang="en-US" dirty="0" err="1" smtClean="0">
                <a:latin typeface="Comic Sans MS" pitchFamily="66" charset="0"/>
              </a:rPr>
              <a:t>Лондону</a:t>
            </a:r>
            <a:r>
              <a:rPr lang="en-US" dirty="0" smtClean="0">
                <a:latin typeface="Comic Sans MS" pitchFamily="66" charset="0"/>
              </a:rPr>
              <a:t>. </a:t>
            </a:r>
            <a:r>
              <a:rPr lang="sr-Cyrl-RS" dirty="0" smtClean="0">
                <a:latin typeface="Comic Sans MS" pitchFamily="66" charset="0"/>
              </a:rPr>
              <a:t>О</a:t>
            </a:r>
            <a:r>
              <a:rPr lang="en-US" dirty="0" err="1" smtClean="0">
                <a:latin typeface="Comic Sans MS" pitchFamily="66" charset="0"/>
              </a:rPr>
              <a:t>творен</a:t>
            </a:r>
            <a:r>
              <a:rPr lang="en-US" dirty="0" smtClean="0">
                <a:latin typeface="Comic Sans MS" pitchFamily="66" charset="0"/>
              </a:rPr>
              <a:t> 1894. </a:t>
            </a:r>
            <a:r>
              <a:rPr lang="en-US" dirty="0" err="1" smtClean="0">
                <a:latin typeface="Comic Sans MS" pitchFamily="66" charset="0"/>
              </a:rPr>
              <a:t>године</a:t>
            </a:r>
            <a:r>
              <a:rPr lang="en-US" dirty="0" smtClean="0">
                <a:latin typeface="Comic Sans MS" pitchFamily="66" charset="0"/>
              </a:rPr>
              <a:t>. </a:t>
            </a:r>
            <a:r>
              <a:rPr lang="sr-Cyrl-RS" dirty="0" smtClean="0">
                <a:latin typeface="Comic Sans MS" pitchFamily="66" charset="0"/>
              </a:rPr>
              <a:t>П</a:t>
            </a:r>
            <a:r>
              <a:rPr lang="en-US" dirty="0" err="1" smtClean="0">
                <a:latin typeface="Comic Sans MS" pitchFamily="66" charset="0"/>
              </a:rPr>
              <a:t>отребан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је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минут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да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се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два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покретна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сегмента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моста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издигну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ка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горе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sr-Cyrl-RS" dirty="0" smtClean="0">
                <a:latin typeface="Comic Sans MS" pitchFamily="66" charset="0"/>
              </a:rPr>
              <a:t>да би бродови могли проћи испод</a:t>
            </a:r>
            <a:r>
              <a:rPr lang="en-US" dirty="0" smtClean="0">
                <a:latin typeface="Comic Sans MS" pitchFamily="66" charset="0"/>
              </a:rPr>
              <a:t>.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019800" y="4038600"/>
            <a:ext cx="2590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err="1" smtClean="0">
                <a:latin typeface="Comic Sans MS" pitchFamily="66" charset="0"/>
              </a:rPr>
              <a:t>Биг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Бен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је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највећи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сат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кула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на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свету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за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звоником</a:t>
            </a:r>
            <a:r>
              <a:rPr lang="en-US" dirty="0" smtClean="0">
                <a:latin typeface="Comic Sans MS" pitchFamily="66" charset="0"/>
              </a:rPr>
              <a:t>. </a:t>
            </a:r>
            <a:r>
              <a:rPr lang="en-US" dirty="0" err="1" smtClean="0">
                <a:latin typeface="Comic Sans MS" pitchFamily="66" charset="0"/>
              </a:rPr>
              <a:t>Налази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се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на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североисточном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крају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Вестминстерске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палате</a:t>
            </a:r>
            <a:r>
              <a:rPr lang="en-US" dirty="0" smtClean="0">
                <a:latin typeface="Comic Sans MS" pitchFamily="66" charset="0"/>
              </a:rPr>
              <a:t>, </a:t>
            </a:r>
            <a:r>
              <a:rPr lang="en-US" dirty="0" err="1" smtClean="0">
                <a:latin typeface="Comic Sans MS" pitchFamily="66" charset="0"/>
              </a:rPr>
              <a:t>на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обали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Темзе</a:t>
            </a:r>
            <a:r>
              <a:rPr lang="en-US" dirty="0" smtClean="0">
                <a:latin typeface="Comic Sans MS" pitchFamily="66" charset="0"/>
              </a:rPr>
              <a:t>, у </a:t>
            </a:r>
            <a:r>
              <a:rPr lang="en-US" dirty="0" err="1" smtClean="0">
                <a:latin typeface="Comic Sans MS" pitchFamily="66" charset="0"/>
              </a:rPr>
              <a:t>Лондону</a:t>
            </a:r>
            <a:r>
              <a:rPr lang="en-US" dirty="0" smtClean="0">
                <a:latin typeface="Comic Sans MS" pitchFamily="66" charset="0"/>
              </a:rPr>
              <a:t>. </a:t>
            </a:r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0" grpId="0"/>
      <p:bldP spid="10" grpId="1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4" descr="http://images.mentalfloss.com/sites/default/files/styles/insert_main_wide_image/public/iStock_000001680917_Sma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828800"/>
            <a:ext cx="7086600" cy="4709161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990600" y="304800"/>
            <a:ext cx="7086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err="1" smtClean="0">
                <a:latin typeface="Comic Sans MS" pitchFamily="66" charset="0"/>
              </a:rPr>
              <a:t>Стоунхенџ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је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грађевина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из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неолита</a:t>
            </a:r>
            <a:r>
              <a:rPr lang="en-US" dirty="0" smtClean="0">
                <a:latin typeface="Comic Sans MS" pitchFamily="66" charset="0"/>
              </a:rPr>
              <a:t> и </a:t>
            </a:r>
            <a:r>
              <a:rPr lang="en-US" dirty="0" err="1" smtClean="0">
                <a:latin typeface="Comic Sans MS" pitchFamily="66" charset="0"/>
              </a:rPr>
              <a:t>бронзаног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доба</a:t>
            </a:r>
            <a:r>
              <a:rPr lang="en-US" dirty="0" smtClean="0">
                <a:latin typeface="Comic Sans MS" pitchFamily="66" charset="0"/>
              </a:rPr>
              <a:t>, а </a:t>
            </a:r>
            <a:r>
              <a:rPr lang="en-US" dirty="0" err="1" smtClean="0">
                <a:latin typeface="Comic Sans MS" pitchFamily="66" charset="0"/>
              </a:rPr>
              <a:t>налази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се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на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југозападу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Енглеске</a:t>
            </a:r>
            <a:r>
              <a:rPr lang="en-US" dirty="0" smtClean="0">
                <a:latin typeface="Comic Sans MS" pitchFamily="66" charset="0"/>
              </a:rPr>
              <a:t>. </a:t>
            </a:r>
            <a:r>
              <a:rPr lang="sr-Cyrl-RS" dirty="0" err="1" smtClean="0">
                <a:latin typeface="Comic Sans MS" pitchFamily="66" charset="0"/>
              </a:rPr>
              <a:t>С</a:t>
            </a:r>
            <a:r>
              <a:rPr lang="en-US" dirty="0" err="1" smtClean="0">
                <a:latin typeface="Comic Sans MS" pitchFamily="66" charset="0"/>
              </a:rPr>
              <a:t>пада</a:t>
            </a:r>
            <a:r>
              <a:rPr lang="en-US" dirty="0" smtClean="0">
                <a:latin typeface="Comic Sans MS" pitchFamily="66" charset="0"/>
              </a:rPr>
              <a:t> у </a:t>
            </a:r>
            <a:r>
              <a:rPr lang="en-US" dirty="0" err="1" smtClean="0">
                <a:latin typeface="Comic Sans MS" pitchFamily="66" charset="0"/>
              </a:rPr>
              <a:t>групу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мегалитних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споменика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јер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је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грађен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од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огромних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камених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блокова</a:t>
            </a:r>
            <a:r>
              <a:rPr lang="en-US" dirty="0" smtClean="0">
                <a:latin typeface="Comic Sans MS" pitchFamily="66" charset="0"/>
              </a:rPr>
              <a:t>. </a:t>
            </a:r>
            <a:r>
              <a:rPr lang="en-US" dirty="0" err="1" smtClean="0">
                <a:latin typeface="Comic Sans MS" pitchFamily="66" charset="0"/>
              </a:rPr>
              <a:t>Верује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се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да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је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служио</a:t>
            </a:r>
            <a:r>
              <a:rPr lang="en-US" dirty="0" smtClean="0">
                <a:latin typeface="Comic Sans MS" pitchFamily="66" charset="0"/>
              </a:rPr>
              <a:t> у </a:t>
            </a:r>
            <a:r>
              <a:rPr lang="en-US" dirty="0" err="1" smtClean="0">
                <a:latin typeface="Comic Sans MS" pitchFamily="66" charset="0"/>
              </a:rPr>
              <a:t>паганским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ритуалима</a:t>
            </a:r>
            <a:r>
              <a:rPr lang="en-US" dirty="0" smtClean="0">
                <a:latin typeface="Comic Sans MS" pitchFamily="66" charset="0"/>
              </a:rPr>
              <a:t> и </a:t>
            </a:r>
            <a:r>
              <a:rPr lang="en-US" dirty="0" err="1" smtClean="0">
                <a:latin typeface="Comic Sans MS" pitchFamily="66" charset="0"/>
              </a:rPr>
              <a:t>церемонијама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везаним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за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поштоваоце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Сунца</a:t>
            </a:r>
            <a:r>
              <a:rPr lang="en-US" dirty="0" smtClean="0">
                <a:latin typeface="Comic Sans MS" pitchFamily="66" charset="0"/>
              </a:rPr>
              <a:t>. 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14" name="Picture 2" descr="http://www.offtoeurope.com/wp-content/uploads/2011/10/red-square-mosco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52400"/>
            <a:ext cx="8686800" cy="5562600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0" y="579120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err="1" smtClean="0">
                <a:latin typeface="Comic Sans MS" pitchFamily="66" charset="0"/>
              </a:rPr>
              <a:t>Црвени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трг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је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најпознатији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московски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градски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трг</a:t>
            </a:r>
            <a:r>
              <a:rPr lang="en-US" dirty="0" smtClean="0">
                <a:latin typeface="Comic Sans MS" pitchFamily="66" charset="0"/>
              </a:rPr>
              <a:t>. </a:t>
            </a:r>
            <a:r>
              <a:rPr lang="en-US" dirty="0" err="1" smtClean="0">
                <a:latin typeface="Comic Sans MS" pitchFamily="66" charset="0"/>
              </a:rPr>
              <a:t>На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sr-Cyrl-RS" dirty="0" smtClean="0">
                <a:latin typeface="Comic Sans MS" pitchFamily="66" charset="0"/>
              </a:rPr>
              <a:t>њему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је</a:t>
            </a:r>
            <a:r>
              <a:rPr lang="en-US" dirty="0" smtClean="0">
                <a:latin typeface="Comic Sans MS" pitchFamily="66" charset="0"/>
              </a:rPr>
              <a:t>, </a:t>
            </a:r>
            <a:r>
              <a:rPr lang="en-US" dirty="0" err="1" smtClean="0">
                <a:latin typeface="Comic Sans MS" pitchFamily="66" charset="0"/>
              </a:rPr>
              <a:t>осим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Кремља</a:t>
            </a:r>
            <a:r>
              <a:rPr lang="en-US" dirty="0" smtClean="0">
                <a:latin typeface="Comic Sans MS" pitchFamily="66" charset="0"/>
              </a:rPr>
              <a:t> и </a:t>
            </a:r>
            <a:r>
              <a:rPr lang="en-US" dirty="0" err="1" smtClean="0">
                <a:latin typeface="Comic Sans MS" pitchFamily="66" charset="0"/>
              </a:rPr>
              <a:t>његових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катедрала</a:t>
            </a:r>
            <a:r>
              <a:rPr lang="en-US" dirty="0" smtClean="0">
                <a:latin typeface="Comic Sans MS" pitchFamily="66" charset="0"/>
              </a:rPr>
              <a:t>, </a:t>
            </a:r>
            <a:r>
              <a:rPr lang="en-US" dirty="0" err="1" smtClean="0">
                <a:latin typeface="Comic Sans MS" pitchFamily="66" charset="0"/>
              </a:rPr>
              <a:t>још</a:t>
            </a:r>
            <a:r>
              <a:rPr lang="en-US" dirty="0" smtClean="0">
                <a:latin typeface="Comic Sans MS" pitchFamily="66" charset="0"/>
              </a:rPr>
              <a:t> и </a:t>
            </a:r>
            <a:r>
              <a:rPr lang="en-US" dirty="0" err="1" smtClean="0">
                <a:latin typeface="Comic Sans MS" pitchFamily="66" charset="0"/>
              </a:rPr>
              <a:t>Лењинов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маузолеј</a:t>
            </a:r>
            <a:r>
              <a:rPr lang="en-US" dirty="0" smtClean="0">
                <a:latin typeface="Comic Sans MS" pitchFamily="66" charset="0"/>
              </a:rPr>
              <a:t>, </a:t>
            </a:r>
            <a:r>
              <a:rPr lang="en-US" dirty="0" err="1" smtClean="0">
                <a:latin typeface="Comic Sans MS" pitchFamily="66" charset="0"/>
              </a:rPr>
              <a:t>Храм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Василија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Блаженог</a:t>
            </a:r>
            <a:r>
              <a:rPr lang="en-US" dirty="0" smtClean="0">
                <a:latin typeface="Comic Sans MS" pitchFamily="66" charset="0"/>
              </a:rPr>
              <a:t>, ГУМ, </a:t>
            </a:r>
            <a:r>
              <a:rPr lang="en-US" dirty="0" err="1" smtClean="0">
                <a:latin typeface="Comic Sans MS" pitchFamily="66" charset="0"/>
              </a:rPr>
              <a:t>Казањска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катедрала</a:t>
            </a:r>
            <a:r>
              <a:rPr lang="en-US" dirty="0" smtClean="0">
                <a:latin typeface="Comic Sans MS" pitchFamily="66" charset="0"/>
              </a:rPr>
              <a:t>, </a:t>
            </a:r>
            <a:r>
              <a:rPr lang="en-US" dirty="0" err="1" smtClean="0">
                <a:latin typeface="Comic Sans MS" pitchFamily="66" charset="0"/>
              </a:rPr>
              <a:t>Државни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историјски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музеј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друге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грађевине</a:t>
            </a:r>
            <a:r>
              <a:rPr lang="en-US" dirty="0" smtClean="0">
                <a:latin typeface="Comic Sans MS" pitchFamily="66" charset="0"/>
              </a:rPr>
              <a:t>.  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16" name="Picture 2" descr="https://upload.wikimedia.org/wikipedia/commons/4/49/RedSquare_SaintBasile_%28pixinn.net%2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554141" cy="6858000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4724400" y="1828800"/>
            <a:ext cx="4191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err="1" smtClean="0">
                <a:latin typeface="Comic Sans MS" pitchFamily="66" charset="0"/>
              </a:rPr>
              <a:t>Храм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Василија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Блаженог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се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налази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на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Црвеном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тргу</a:t>
            </a:r>
            <a:r>
              <a:rPr lang="en-US" dirty="0" smtClean="0">
                <a:latin typeface="Comic Sans MS" pitchFamily="66" charset="0"/>
              </a:rPr>
              <a:t> у </a:t>
            </a:r>
            <a:r>
              <a:rPr lang="en-US" dirty="0" err="1" smtClean="0">
                <a:latin typeface="Comic Sans MS" pitchFamily="66" charset="0"/>
              </a:rPr>
              <a:t>Москви</a:t>
            </a:r>
            <a:r>
              <a:rPr lang="en-US" dirty="0" smtClean="0">
                <a:latin typeface="Comic Sans MS" pitchFamily="66" charset="0"/>
              </a:rPr>
              <a:t>. </a:t>
            </a:r>
            <a:r>
              <a:rPr lang="en-US" dirty="0" err="1" smtClean="0">
                <a:latin typeface="Comic Sans MS" pitchFamily="66" charset="0"/>
              </a:rPr>
              <a:t>Израду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цркве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је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наручио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руски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цар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Иван</a:t>
            </a:r>
            <a:r>
              <a:rPr lang="en-US" dirty="0" smtClean="0">
                <a:latin typeface="Comic Sans MS" pitchFamily="66" charset="0"/>
              </a:rPr>
              <a:t> IV </a:t>
            </a:r>
            <a:r>
              <a:rPr lang="en-US" dirty="0" err="1" smtClean="0">
                <a:latin typeface="Comic Sans MS" pitchFamily="66" charset="0"/>
              </a:rPr>
              <a:t>Грозни</a:t>
            </a:r>
            <a:r>
              <a:rPr lang="en-US" dirty="0" smtClean="0">
                <a:latin typeface="Comic Sans MS" pitchFamily="66" charset="0"/>
              </a:rPr>
              <a:t>, а </a:t>
            </a:r>
            <a:r>
              <a:rPr lang="en-US" dirty="0" err="1" smtClean="0">
                <a:latin typeface="Comic Sans MS" pitchFamily="66" charset="0"/>
              </a:rPr>
              <a:t>зидана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је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између</a:t>
            </a:r>
            <a:r>
              <a:rPr lang="en-US" dirty="0" smtClean="0">
                <a:latin typeface="Comic Sans MS" pitchFamily="66" charset="0"/>
              </a:rPr>
              <a:t> 1555. и 1561. </a:t>
            </a:r>
            <a:r>
              <a:rPr lang="en-US" dirty="0" err="1" smtClean="0">
                <a:latin typeface="Comic Sans MS" pitchFamily="66" charset="0"/>
              </a:rPr>
              <a:t>године</a:t>
            </a:r>
            <a:r>
              <a:rPr lang="en-US" dirty="0" smtClean="0">
                <a:latin typeface="Comic Sans MS" pitchFamily="66" charset="0"/>
              </a:rPr>
              <a:t>.  </a:t>
            </a:r>
            <a:r>
              <a:rPr lang="en-US" dirty="0" err="1" smtClean="0">
                <a:latin typeface="Comic Sans MS" pitchFamily="66" charset="0"/>
              </a:rPr>
              <a:t>Данас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има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једанаест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шарених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торњева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по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којима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је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препознатљива</a:t>
            </a:r>
            <a:r>
              <a:rPr lang="en-US" dirty="0" smtClean="0">
                <a:latin typeface="Comic Sans MS" pitchFamily="66" charset="0"/>
              </a:rPr>
              <a:t> у </a:t>
            </a:r>
            <a:r>
              <a:rPr lang="en-US" dirty="0" err="1" smtClean="0">
                <a:latin typeface="Comic Sans MS" pitchFamily="66" charset="0"/>
              </a:rPr>
              <a:t>свету</a:t>
            </a:r>
            <a:r>
              <a:rPr lang="en-US" dirty="0" smtClean="0">
                <a:latin typeface="Comic Sans MS" pitchFamily="66" charset="0"/>
              </a:rPr>
              <a:t>. </a:t>
            </a:r>
            <a:r>
              <a:rPr lang="en-US" dirty="0" err="1" smtClean="0">
                <a:latin typeface="Comic Sans MS" pitchFamily="66" charset="0"/>
              </a:rPr>
              <a:t>Име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је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добила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по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Василију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Блаженом</a:t>
            </a:r>
            <a:r>
              <a:rPr lang="en-US" dirty="0" smtClean="0">
                <a:latin typeface="Comic Sans MS" pitchFamily="66" charset="0"/>
              </a:rPr>
              <a:t>, </a:t>
            </a:r>
            <a:r>
              <a:rPr lang="en-US" dirty="0" err="1" smtClean="0">
                <a:latin typeface="Comic Sans MS" pitchFamily="66" charset="0"/>
              </a:rPr>
              <a:t>руском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свецу</a:t>
            </a:r>
            <a:r>
              <a:rPr lang="en-US" dirty="0" smtClean="0">
                <a:latin typeface="Comic Sans MS" pitchFamily="66" charset="0"/>
              </a:rPr>
              <a:t>, </a:t>
            </a:r>
            <a:r>
              <a:rPr lang="en-US" dirty="0" err="1" smtClean="0">
                <a:latin typeface="Comic Sans MS" pitchFamily="66" charset="0"/>
              </a:rPr>
              <a:t>који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је</a:t>
            </a:r>
            <a:r>
              <a:rPr lang="en-US" dirty="0" smtClean="0">
                <a:latin typeface="Comic Sans MS" pitchFamily="66" charset="0"/>
              </a:rPr>
              <a:t> у </a:t>
            </a:r>
            <a:r>
              <a:rPr lang="en-US" dirty="0" err="1" smtClean="0">
                <a:latin typeface="Comic Sans MS" pitchFamily="66" charset="0"/>
              </a:rPr>
              <a:t>њој</a:t>
            </a:r>
            <a:r>
              <a:rPr lang="en-US" dirty="0" smtClean="0">
                <a:latin typeface="Comic Sans MS" pitchFamily="66" charset="0"/>
              </a:rPr>
              <a:t> и </a:t>
            </a:r>
            <a:r>
              <a:rPr lang="en-US" dirty="0" err="1" smtClean="0">
                <a:latin typeface="Comic Sans MS" pitchFamily="66" charset="0"/>
              </a:rPr>
              <a:t>сахрањен</a:t>
            </a:r>
            <a:r>
              <a:rPr lang="en-US" dirty="0" smtClean="0">
                <a:latin typeface="Comic Sans MS" pitchFamily="66" charset="0"/>
              </a:rPr>
              <a:t>. </a:t>
            </a:r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5" grpId="0"/>
      <p:bldP spid="15" grpId="1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ttp://www.jebiga.com/wp-content/uploads/2013/12/BURJ_AL_ARAB_DUBAI_HOTEL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0" y="152400"/>
            <a:ext cx="4895850" cy="3263901"/>
          </a:xfrm>
          <a:prstGeom prst="rect">
            <a:avLst/>
          </a:prstGeom>
          <a:noFill/>
        </p:spPr>
      </p:pic>
      <p:pic>
        <p:nvPicPr>
          <p:cNvPr id="10" name="Picture 2" descr="http://www.turnerconstruction.com/Files/ProjectImage?url=%2Fsites%2Fmarketingstories%2FMarketing%2520Story%2520Images%2Foriginal.452bf060-e5a9-43bf-b38a-07a8c45b1fc8.jpg&amp;width=707&amp;height=470&amp;crop=True&amp;jpegQuality=9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505200"/>
            <a:ext cx="4800600" cy="3200401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685800" y="685800"/>
            <a:ext cx="2819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err="1" smtClean="0">
                <a:latin typeface="Comic Sans MS" pitchFamily="66" charset="0"/>
              </a:rPr>
              <a:t>Бурџ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ел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Араб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је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високолуксузни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хотел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саграђен</a:t>
            </a:r>
            <a:r>
              <a:rPr lang="en-US" dirty="0" smtClean="0">
                <a:latin typeface="Comic Sans MS" pitchFamily="66" charset="0"/>
              </a:rPr>
              <a:t> у </a:t>
            </a:r>
            <a:r>
              <a:rPr lang="en-US" dirty="0" err="1" smtClean="0">
                <a:latin typeface="Comic Sans MS" pitchFamily="66" charset="0"/>
              </a:rPr>
              <a:t>Дубаиу</a:t>
            </a:r>
            <a:r>
              <a:rPr lang="en-US" dirty="0" smtClean="0">
                <a:latin typeface="Comic Sans MS" pitchFamily="66" charset="0"/>
              </a:rPr>
              <a:t>, у </a:t>
            </a:r>
            <a:r>
              <a:rPr lang="en-US" dirty="0" err="1" smtClean="0">
                <a:latin typeface="Comic Sans MS" pitchFamily="66" charset="0"/>
              </a:rPr>
              <a:t>Уједињеним</a:t>
            </a:r>
            <a:r>
              <a:rPr lang="en-US" dirty="0" smtClean="0">
                <a:latin typeface="Comic Sans MS" pitchFamily="66" charset="0"/>
              </a:rPr>
              <a:t>  </a:t>
            </a:r>
            <a:r>
              <a:rPr lang="en-US" dirty="0" err="1" smtClean="0">
                <a:latin typeface="Comic Sans MS" pitchFamily="66" charset="0"/>
              </a:rPr>
              <a:t>Арапским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Емиратима</a:t>
            </a:r>
            <a:r>
              <a:rPr lang="en-US" dirty="0" smtClean="0">
                <a:latin typeface="Comic Sans MS" pitchFamily="66" charset="0"/>
              </a:rPr>
              <a:t>. </a:t>
            </a:r>
            <a:r>
              <a:rPr lang="en-US" dirty="0" err="1" smtClean="0">
                <a:latin typeface="Comic Sans MS" pitchFamily="66" charset="0"/>
              </a:rPr>
              <a:t>Градња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хотела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је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започета</a:t>
            </a:r>
            <a:r>
              <a:rPr lang="en-US" dirty="0" smtClean="0">
                <a:latin typeface="Comic Sans MS" pitchFamily="66" charset="0"/>
              </a:rPr>
              <a:t> 1994. </a:t>
            </a:r>
            <a:r>
              <a:rPr lang="en-US" dirty="0" err="1" smtClean="0">
                <a:latin typeface="Comic Sans MS" pitchFamily="66" charset="0"/>
              </a:rPr>
              <a:t>године</a:t>
            </a:r>
            <a:r>
              <a:rPr lang="en-US" dirty="0" smtClean="0">
                <a:latin typeface="Comic Sans MS" pitchFamily="66" charset="0"/>
              </a:rPr>
              <a:t> и </a:t>
            </a:r>
            <a:r>
              <a:rPr lang="en-US" dirty="0" err="1" smtClean="0">
                <a:latin typeface="Comic Sans MS" pitchFamily="66" charset="0"/>
              </a:rPr>
              <a:t>трајала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је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три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године</a:t>
            </a:r>
            <a:r>
              <a:rPr lang="en-US" dirty="0" smtClean="0">
                <a:latin typeface="Comic Sans MS" pitchFamily="66" charset="0"/>
              </a:rPr>
              <a:t>. 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257800" y="4114800"/>
            <a:ext cx="35052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err="1" smtClean="0">
                <a:latin typeface="Comic Sans MS" pitchFamily="66" charset="0"/>
              </a:rPr>
              <a:t>Бурџ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Калифа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је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тренутно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највиши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облакодер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на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свету</a:t>
            </a:r>
            <a:r>
              <a:rPr lang="en-US" dirty="0" smtClean="0">
                <a:latin typeface="Comic Sans MS" pitchFamily="66" charset="0"/>
              </a:rPr>
              <a:t>. </a:t>
            </a:r>
            <a:r>
              <a:rPr lang="en-US" dirty="0" err="1" smtClean="0">
                <a:latin typeface="Comic Sans MS" pitchFamily="66" charset="0"/>
              </a:rPr>
              <a:t>Лежи</a:t>
            </a:r>
            <a:r>
              <a:rPr lang="en-US" dirty="0" smtClean="0">
                <a:latin typeface="Comic Sans MS" pitchFamily="66" charset="0"/>
              </a:rPr>
              <a:t> у </a:t>
            </a:r>
            <a:r>
              <a:rPr lang="en-US" dirty="0" err="1" smtClean="0">
                <a:latin typeface="Comic Sans MS" pitchFamily="66" charset="0"/>
              </a:rPr>
              <a:t>четврти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Пословни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залив</a:t>
            </a:r>
            <a:r>
              <a:rPr lang="en-US" dirty="0" smtClean="0">
                <a:latin typeface="Comic Sans MS" pitchFamily="66" charset="0"/>
              </a:rPr>
              <a:t>, у </a:t>
            </a:r>
            <a:r>
              <a:rPr lang="en-US" dirty="0" err="1" smtClean="0">
                <a:latin typeface="Comic Sans MS" pitchFamily="66" charset="0"/>
              </a:rPr>
              <a:t>Дубаиу</a:t>
            </a:r>
            <a:r>
              <a:rPr lang="sr-Cyrl-RS" dirty="0" smtClean="0">
                <a:latin typeface="Comic Sans MS" pitchFamily="66" charset="0"/>
              </a:rPr>
              <a:t>. </a:t>
            </a:r>
            <a:r>
              <a:rPr lang="en-US" dirty="0" err="1" smtClean="0">
                <a:latin typeface="Comic Sans MS" pitchFamily="66" charset="0"/>
              </a:rPr>
              <a:t>Висок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је</a:t>
            </a:r>
            <a:r>
              <a:rPr lang="en-US" dirty="0" smtClean="0">
                <a:latin typeface="Comic Sans MS" pitchFamily="66" charset="0"/>
              </a:rPr>
              <a:t> 830 </a:t>
            </a:r>
            <a:r>
              <a:rPr lang="en-US" dirty="0" err="1" smtClean="0">
                <a:latin typeface="Comic Sans MS" pitchFamily="66" charset="0"/>
              </a:rPr>
              <a:t>метара</a:t>
            </a:r>
            <a:r>
              <a:rPr lang="en-US" dirty="0" smtClean="0">
                <a:latin typeface="Comic Sans MS" pitchFamily="66" charset="0"/>
              </a:rPr>
              <a:t> и </a:t>
            </a:r>
            <a:r>
              <a:rPr lang="en-US" dirty="0" err="1" smtClean="0">
                <a:latin typeface="Comic Sans MS" pitchFamily="66" charset="0"/>
              </a:rPr>
              <a:t>има</a:t>
            </a:r>
            <a:r>
              <a:rPr lang="en-US" dirty="0" smtClean="0">
                <a:latin typeface="Comic Sans MS" pitchFamily="66" charset="0"/>
              </a:rPr>
              <a:t> 163 </a:t>
            </a:r>
            <a:r>
              <a:rPr lang="en-US" dirty="0" err="1" smtClean="0">
                <a:latin typeface="Comic Sans MS" pitchFamily="66" charset="0"/>
              </a:rPr>
              <a:t>спрата</a:t>
            </a:r>
            <a:r>
              <a:rPr lang="en-US" dirty="0" smtClean="0">
                <a:latin typeface="Comic Sans MS" pitchFamily="66" charset="0"/>
              </a:rPr>
              <a:t>. </a:t>
            </a:r>
            <a:r>
              <a:rPr lang="en-US" dirty="0" err="1" smtClean="0">
                <a:latin typeface="Comic Sans MS" pitchFamily="66" charset="0"/>
              </a:rPr>
              <a:t>Грађен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је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између</a:t>
            </a:r>
            <a:r>
              <a:rPr lang="en-US" dirty="0" smtClean="0">
                <a:latin typeface="Comic Sans MS" pitchFamily="66" charset="0"/>
              </a:rPr>
              <a:t> 2004. и 2010. </a:t>
            </a:r>
            <a:r>
              <a:rPr lang="en-US" dirty="0" err="1" smtClean="0">
                <a:latin typeface="Comic Sans MS" pitchFamily="66" charset="0"/>
              </a:rPr>
              <a:t>године</a:t>
            </a:r>
            <a:r>
              <a:rPr lang="en-US" dirty="0" smtClean="0">
                <a:latin typeface="Comic Sans MS" pitchFamily="66" charset="0"/>
              </a:rPr>
              <a:t>. 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13" name="Picture 12" descr="https://static-secure.guim.co.uk/sys-images/Guardian/Pix/pictures/2012/7/30/1343642160719/Sydney-Opera-house-00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304800"/>
            <a:ext cx="4953000" cy="2971800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5638800" y="914400"/>
            <a:ext cx="2819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err="1" smtClean="0">
                <a:latin typeface="Comic Sans MS" pitchFamily="66" charset="0"/>
              </a:rPr>
              <a:t>Сиднејска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опера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је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једна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од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најпознатијих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грађевина</a:t>
            </a:r>
            <a:r>
              <a:rPr lang="en-US" dirty="0" smtClean="0">
                <a:latin typeface="Comic Sans MS" pitchFamily="66" charset="0"/>
              </a:rPr>
              <a:t> у </a:t>
            </a:r>
            <a:r>
              <a:rPr lang="en-US" dirty="0" err="1" smtClean="0">
                <a:latin typeface="Comic Sans MS" pitchFamily="66" charset="0"/>
              </a:rPr>
              <a:t>свету</a:t>
            </a:r>
            <a:r>
              <a:rPr lang="en-US" dirty="0" smtClean="0">
                <a:latin typeface="Comic Sans MS" pitchFamily="66" charset="0"/>
              </a:rPr>
              <a:t>.</a:t>
            </a:r>
            <a:r>
              <a:rPr lang="sr-Cyrl-RS" dirty="0" smtClean="0">
                <a:latin typeface="Comic Sans MS" pitchFamily="66" charset="0"/>
              </a:rPr>
              <a:t> Лежи у заливу Синдеја, у Аустралији и има изглед шкољке.</a:t>
            </a:r>
            <a:r>
              <a:rPr lang="en-US" dirty="0" smtClean="0">
                <a:latin typeface="Comic Sans MS" pitchFamily="66" charset="0"/>
              </a:rPr>
              <a:t> 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17" name="Picture 4" descr="http://i.telegraph.co.uk/multimedia/archive/02552/empire_2552202b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38600" y="3657600"/>
            <a:ext cx="4953000" cy="3091631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228600" y="3810000"/>
            <a:ext cx="3581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err="1" smtClean="0">
                <a:latin typeface="Comic Sans MS" pitchFamily="66" charset="0"/>
              </a:rPr>
              <a:t>Емпајер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стејт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билдинг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је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познати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облакодер</a:t>
            </a:r>
            <a:r>
              <a:rPr lang="en-US" dirty="0" smtClean="0">
                <a:latin typeface="Comic Sans MS" pitchFamily="66" charset="0"/>
              </a:rPr>
              <a:t> у </a:t>
            </a:r>
            <a:r>
              <a:rPr lang="en-US" dirty="0" err="1" smtClean="0">
                <a:latin typeface="Comic Sans MS" pitchFamily="66" charset="0"/>
              </a:rPr>
              <a:t>Њујорку</a:t>
            </a:r>
            <a:r>
              <a:rPr lang="en-US" dirty="0" smtClean="0">
                <a:latin typeface="Comic Sans MS" pitchFamily="66" charset="0"/>
              </a:rPr>
              <a:t>, </a:t>
            </a:r>
            <a:r>
              <a:rPr lang="en-US" dirty="0" err="1" smtClean="0">
                <a:latin typeface="Comic Sans MS" pitchFamily="66" charset="0"/>
              </a:rPr>
              <a:t>висок</a:t>
            </a:r>
            <a:r>
              <a:rPr lang="en-US" dirty="0" smtClean="0">
                <a:latin typeface="Comic Sans MS" pitchFamily="66" charset="0"/>
              </a:rPr>
              <a:t> 443 </a:t>
            </a:r>
            <a:r>
              <a:rPr lang="en-US" dirty="0" err="1" smtClean="0">
                <a:latin typeface="Comic Sans MS" pitchFamily="66" charset="0"/>
              </a:rPr>
              <a:t>метра</a:t>
            </a:r>
            <a:r>
              <a:rPr lang="en-US" dirty="0" smtClean="0">
                <a:latin typeface="Comic Sans MS" pitchFamily="66" charset="0"/>
              </a:rPr>
              <a:t>, </a:t>
            </a:r>
            <a:r>
              <a:rPr lang="en-US" dirty="0" err="1" smtClean="0">
                <a:latin typeface="Comic Sans MS" pitchFamily="66" charset="0"/>
              </a:rPr>
              <a:t>са</a:t>
            </a:r>
            <a:r>
              <a:rPr lang="en-US" dirty="0" smtClean="0">
                <a:latin typeface="Comic Sans MS" pitchFamily="66" charset="0"/>
              </a:rPr>
              <a:t> 102 </a:t>
            </a:r>
            <a:r>
              <a:rPr lang="en-US" dirty="0" err="1" smtClean="0">
                <a:latin typeface="Comic Sans MS" pitchFamily="66" charset="0"/>
              </a:rPr>
              <a:t>спрата</a:t>
            </a:r>
            <a:r>
              <a:rPr lang="en-US" dirty="0" smtClean="0">
                <a:latin typeface="Comic Sans MS" pitchFamily="66" charset="0"/>
              </a:rPr>
              <a:t>, </a:t>
            </a:r>
            <a:r>
              <a:rPr lang="en-US" dirty="0" err="1" smtClean="0">
                <a:latin typeface="Comic Sans MS" pitchFamily="66" charset="0"/>
              </a:rPr>
              <a:t>чија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је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изградња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завршена</a:t>
            </a:r>
            <a:r>
              <a:rPr lang="en-US" dirty="0" smtClean="0">
                <a:latin typeface="Comic Sans MS" pitchFamily="66" charset="0"/>
              </a:rPr>
              <a:t> 1931. </a:t>
            </a:r>
            <a:r>
              <a:rPr lang="en-US" dirty="0" err="1" smtClean="0">
                <a:latin typeface="Comic Sans MS" pitchFamily="66" charset="0"/>
              </a:rPr>
              <a:t>године</a:t>
            </a:r>
            <a:r>
              <a:rPr lang="en-US" dirty="0" smtClean="0">
                <a:latin typeface="Comic Sans MS" pitchFamily="66" charset="0"/>
              </a:rPr>
              <a:t> у </a:t>
            </a:r>
            <a:r>
              <a:rPr lang="en-US" dirty="0" err="1" smtClean="0">
                <a:latin typeface="Comic Sans MS" pitchFamily="66" charset="0"/>
              </a:rPr>
              <a:t>Арт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Деко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стилу</a:t>
            </a:r>
            <a:r>
              <a:rPr lang="en-US" dirty="0" smtClean="0">
                <a:latin typeface="Comic Sans MS" pitchFamily="66" charset="0"/>
              </a:rPr>
              <a:t>. </a:t>
            </a:r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  <p:bldP spid="12" grpId="1"/>
      <p:bldP spid="14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colorfullife.xyz/wp-content/uploads/2015/10/travel-Statue-of-Libert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806958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5562600" y="3352800"/>
            <a:ext cx="32004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err="1" smtClean="0">
                <a:latin typeface="Comic Sans MS" pitchFamily="66" charset="0"/>
              </a:rPr>
              <a:t>Кип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слободе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је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споменик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на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уласку</a:t>
            </a:r>
            <a:r>
              <a:rPr lang="en-US" dirty="0" smtClean="0">
                <a:latin typeface="Comic Sans MS" pitchFamily="66" charset="0"/>
              </a:rPr>
              <a:t> у </a:t>
            </a:r>
            <a:r>
              <a:rPr lang="en-US" dirty="0" err="1" smtClean="0">
                <a:latin typeface="Comic Sans MS" pitchFamily="66" charset="0"/>
              </a:rPr>
              <a:t>Њујоршку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луку</a:t>
            </a:r>
            <a:r>
              <a:rPr lang="en-US" dirty="0" smtClean="0">
                <a:latin typeface="Comic Sans MS" pitchFamily="66" charset="0"/>
              </a:rPr>
              <a:t>, </a:t>
            </a:r>
            <a:r>
              <a:rPr lang="en-US" dirty="0" err="1" smtClean="0">
                <a:latin typeface="Comic Sans MS" pitchFamily="66" charset="0"/>
              </a:rPr>
              <a:t>на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Острву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слободе</a:t>
            </a:r>
            <a:r>
              <a:rPr lang="en-US" dirty="0" smtClean="0">
                <a:latin typeface="Comic Sans MS" pitchFamily="66" charset="0"/>
              </a:rPr>
              <a:t>. </a:t>
            </a:r>
            <a:r>
              <a:rPr lang="en-US" dirty="0" err="1" smtClean="0">
                <a:latin typeface="Comic Sans MS" pitchFamily="66" charset="0"/>
              </a:rPr>
              <a:t>Званичан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назив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споменика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је</a:t>
            </a:r>
            <a:r>
              <a:rPr lang="en-US" dirty="0" smtClean="0">
                <a:latin typeface="Comic Sans MS" pitchFamily="66" charset="0"/>
              </a:rPr>
              <a:t> „</a:t>
            </a:r>
            <a:r>
              <a:rPr lang="en-US" dirty="0" err="1" smtClean="0">
                <a:latin typeface="Comic Sans MS" pitchFamily="66" charset="0"/>
              </a:rPr>
              <a:t>Слобода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осветљава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свет</a:t>
            </a:r>
            <a:r>
              <a:rPr lang="en-US" dirty="0" smtClean="0">
                <a:latin typeface="Comic Sans MS" pitchFamily="66" charset="0"/>
              </a:rPr>
              <a:t>“  и</a:t>
            </a:r>
            <a:r>
              <a:rPr lang="sr-Cyrl-RS" dirty="0" smtClean="0">
                <a:latin typeface="Comic Sans MS" pitchFamily="66" charset="0"/>
              </a:rPr>
              <a:t> 1886. године га је 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Француск</a:t>
            </a:r>
            <a:r>
              <a:rPr lang="sr-Cyrl-RS" dirty="0" smtClean="0">
                <a:latin typeface="Comic Sans MS" pitchFamily="66" charset="0"/>
              </a:rPr>
              <a:t>а поклонила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Сједињеним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Америчким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Државама</a:t>
            </a:r>
            <a:r>
              <a:rPr lang="en-US" dirty="0" smtClean="0">
                <a:latin typeface="Comic Sans MS" pitchFamily="66" charset="0"/>
              </a:rPr>
              <a:t>. 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12" name="Picture 8" descr="http://i.telegraph.co.uk/multimedia/archive/02506/white-house-tour_2506516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228601"/>
            <a:ext cx="4800600" cy="2996504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381000" y="609600"/>
            <a:ext cx="3276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err="1" smtClean="0">
                <a:latin typeface="Comic Sans MS" pitchFamily="66" charset="0"/>
              </a:rPr>
              <a:t>Бела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кућа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је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службена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резиденција</a:t>
            </a:r>
            <a:r>
              <a:rPr lang="en-US" dirty="0" smtClean="0">
                <a:latin typeface="Comic Sans MS" pitchFamily="66" charset="0"/>
              </a:rPr>
              <a:t> и </a:t>
            </a:r>
            <a:r>
              <a:rPr lang="en-US" dirty="0" err="1" smtClean="0">
                <a:latin typeface="Comic Sans MS" pitchFamily="66" charset="0"/>
              </a:rPr>
              <a:t>радно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место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америчког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председника</a:t>
            </a:r>
            <a:r>
              <a:rPr lang="en-US" dirty="0" smtClean="0">
                <a:latin typeface="Comic Sans MS" pitchFamily="66" charset="0"/>
              </a:rPr>
              <a:t>, у </a:t>
            </a:r>
            <a:r>
              <a:rPr lang="en-US" dirty="0" err="1" smtClean="0">
                <a:latin typeface="Comic Sans MS" pitchFamily="66" charset="0"/>
              </a:rPr>
              <a:t>Вашингтону</a:t>
            </a:r>
            <a:r>
              <a:rPr lang="en-US" dirty="0" smtClean="0">
                <a:latin typeface="Comic Sans MS" pitchFamily="66" charset="0"/>
              </a:rPr>
              <a:t>. </a:t>
            </a:r>
            <a:r>
              <a:rPr lang="en-US" dirty="0" err="1" smtClean="0">
                <a:latin typeface="Comic Sans MS" pitchFamily="66" charset="0"/>
              </a:rPr>
              <a:t>Изграђена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је</a:t>
            </a:r>
            <a:r>
              <a:rPr lang="en-US" dirty="0" smtClean="0">
                <a:latin typeface="Comic Sans MS" pitchFamily="66" charset="0"/>
              </a:rPr>
              <a:t> у </a:t>
            </a:r>
            <a:r>
              <a:rPr lang="en-US" dirty="0" err="1" smtClean="0">
                <a:latin typeface="Comic Sans MS" pitchFamily="66" charset="0"/>
              </a:rPr>
              <a:t>неокласицистичком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стилу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од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белог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мермера</a:t>
            </a:r>
            <a:r>
              <a:rPr lang="en-US" dirty="0" smtClean="0">
                <a:latin typeface="Comic Sans MS" pitchFamily="66" charset="0"/>
              </a:rPr>
              <a:t>. 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15" name="Picture 8" descr="http://images.mentalfloss.com/sites/default/files/styles/article_640x430/public/istock_000001168352_smal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14800" y="3353957"/>
            <a:ext cx="4800600" cy="3331402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152400" y="3657600"/>
            <a:ext cx="3581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err="1" smtClean="0">
                <a:latin typeface="Comic Sans MS" pitchFamily="66" charset="0"/>
              </a:rPr>
              <a:t>Голден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гејт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или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Златна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капија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је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висећи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мост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изнад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истоименог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мореуза</a:t>
            </a:r>
            <a:r>
              <a:rPr lang="en-US" dirty="0" smtClean="0">
                <a:latin typeface="Comic Sans MS" pitchFamily="66" charset="0"/>
              </a:rPr>
              <a:t>, </a:t>
            </a:r>
            <a:r>
              <a:rPr lang="en-US" dirty="0" err="1" smtClean="0">
                <a:latin typeface="Comic Sans MS" pitchFamily="66" charset="0"/>
              </a:rPr>
              <a:t>који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повезује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Сан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Франциско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са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Округом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Марин</a:t>
            </a:r>
            <a:r>
              <a:rPr lang="en-US" dirty="0" smtClean="0">
                <a:latin typeface="Comic Sans MS" pitchFamily="66" charset="0"/>
              </a:rPr>
              <a:t>.  </a:t>
            </a:r>
            <a:r>
              <a:rPr lang="en-US" dirty="0" err="1" smtClean="0">
                <a:latin typeface="Comic Sans MS" pitchFamily="66" charset="0"/>
              </a:rPr>
              <a:t>Отворен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је</a:t>
            </a:r>
            <a:r>
              <a:rPr lang="en-US" dirty="0" smtClean="0">
                <a:latin typeface="Comic Sans MS" pitchFamily="66" charset="0"/>
              </a:rPr>
              <a:t> 1937. </a:t>
            </a:r>
            <a:r>
              <a:rPr lang="en-US" dirty="0" err="1" smtClean="0">
                <a:latin typeface="Comic Sans MS" pitchFamily="66" charset="0"/>
              </a:rPr>
              <a:t>године</a:t>
            </a:r>
            <a:r>
              <a:rPr lang="sr-Cyrl-RS" dirty="0" smtClean="0">
                <a:latin typeface="Comic Sans MS" pitchFamily="66" charset="0"/>
              </a:rPr>
              <a:t>.</a:t>
            </a:r>
            <a:r>
              <a:rPr lang="en-US" dirty="0" smtClean="0">
                <a:latin typeface="Comic Sans MS" pitchFamily="66" charset="0"/>
              </a:rPr>
              <a:t> </a:t>
            </a:r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8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715000" y="609600"/>
            <a:ext cx="3276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latin typeface="Comic Sans MS" pitchFamily="66" charset="0"/>
              </a:rPr>
              <a:t> 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6" name="Picture 10" descr="http://sfappeal.com/wp-content/uploads/2013/07/lombard-street-pictu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152400"/>
            <a:ext cx="4495800" cy="3050721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228600" y="1066800"/>
            <a:ext cx="4267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latin typeface="Comic Sans MS" pitchFamily="66" charset="0"/>
              </a:rPr>
              <a:t>Улица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Ломбард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је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најкривља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улица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на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свету</a:t>
            </a:r>
            <a:r>
              <a:rPr lang="en-US" dirty="0" smtClean="0">
                <a:latin typeface="Comic Sans MS" pitchFamily="66" charset="0"/>
              </a:rPr>
              <a:t>. </a:t>
            </a:r>
            <a:r>
              <a:rPr lang="en-US" dirty="0" err="1" smtClean="0">
                <a:latin typeface="Comic Sans MS" pitchFamily="66" charset="0"/>
              </a:rPr>
              <a:t>Налази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се</a:t>
            </a:r>
            <a:r>
              <a:rPr lang="en-US" dirty="0" smtClean="0">
                <a:latin typeface="Comic Sans MS" pitchFamily="66" charset="0"/>
              </a:rPr>
              <a:t> у </a:t>
            </a:r>
            <a:r>
              <a:rPr lang="en-US" dirty="0" err="1" smtClean="0">
                <a:latin typeface="Comic Sans MS" pitchFamily="66" charset="0"/>
              </a:rPr>
              <a:t>Сан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Франциску</a:t>
            </a:r>
            <a:r>
              <a:rPr lang="en-US" dirty="0" smtClean="0">
                <a:latin typeface="Comic Sans MS" pitchFamily="66" charset="0"/>
              </a:rPr>
              <a:t> и </a:t>
            </a:r>
            <a:r>
              <a:rPr lang="en-US" dirty="0" err="1" smtClean="0">
                <a:latin typeface="Comic Sans MS" pitchFamily="66" charset="0"/>
              </a:rPr>
              <a:t>изграђена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је</a:t>
            </a:r>
            <a:r>
              <a:rPr lang="en-US" dirty="0" smtClean="0">
                <a:latin typeface="Comic Sans MS" pitchFamily="66" charset="0"/>
              </a:rPr>
              <a:t> 1922. </a:t>
            </a:r>
            <a:r>
              <a:rPr lang="en-US" dirty="0" err="1" smtClean="0">
                <a:latin typeface="Comic Sans MS" pitchFamily="66" charset="0"/>
              </a:rPr>
              <a:t>године</a:t>
            </a:r>
            <a:r>
              <a:rPr lang="sr-Cyrl-RS" dirty="0" smtClean="0">
                <a:latin typeface="Comic Sans MS" pitchFamily="66" charset="0"/>
              </a:rPr>
              <a:t>.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10" name="Picture 6" descr="http://media-2.web.britannica.com/eb-media/61/94161-004-C274903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3276600"/>
            <a:ext cx="5105400" cy="3404063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5562600" y="3962400"/>
            <a:ext cx="31242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err="1" smtClean="0">
                <a:latin typeface="Comic Sans MS" pitchFamily="66" charset="0"/>
              </a:rPr>
              <a:t>Маунт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Рашмор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је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Национални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споменик</a:t>
            </a:r>
            <a:r>
              <a:rPr lang="en-US" dirty="0" smtClean="0">
                <a:latin typeface="Comic Sans MS" pitchFamily="66" charset="0"/>
              </a:rPr>
              <a:t> у </a:t>
            </a:r>
            <a:r>
              <a:rPr lang="en-US" dirty="0" err="1" smtClean="0">
                <a:latin typeface="Comic Sans MS" pitchFamily="66" charset="0"/>
              </a:rPr>
              <a:t>савезној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држави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Јужна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Дакота</a:t>
            </a:r>
            <a:r>
              <a:rPr lang="en-US" dirty="0" smtClean="0">
                <a:latin typeface="Comic Sans MS" pitchFamily="66" charset="0"/>
              </a:rPr>
              <a:t>. </a:t>
            </a:r>
            <a:r>
              <a:rPr lang="en-US" dirty="0" err="1" smtClean="0">
                <a:latin typeface="Comic Sans MS" pitchFamily="66" charset="0"/>
              </a:rPr>
              <a:t>Споменик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је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уклесан</a:t>
            </a:r>
            <a:r>
              <a:rPr lang="en-US" dirty="0" smtClean="0">
                <a:latin typeface="Comic Sans MS" pitchFamily="66" charset="0"/>
              </a:rPr>
              <a:t> у </a:t>
            </a:r>
            <a:r>
              <a:rPr lang="en-US" dirty="0" err="1" smtClean="0">
                <a:latin typeface="Comic Sans MS" pitchFamily="66" charset="0"/>
              </a:rPr>
              <a:t>стени</a:t>
            </a:r>
            <a:r>
              <a:rPr lang="en-US" dirty="0" smtClean="0">
                <a:latin typeface="Comic Sans MS" pitchFamily="66" charset="0"/>
              </a:rPr>
              <a:t> и </a:t>
            </a:r>
            <a:r>
              <a:rPr lang="en-US" dirty="0" err="1" smtClean="0">
                <a:latin typeface="Comic Sans MS" pitchFamily="66" charset="0"/>
              </a:rPr>
              <a:t>представља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главе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четири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америчка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председника</a:t>
            </a:r>
            <a:r>
              <a:rPr lang="sr-Cyrl-RS" dirty="0" smtClean="0">
                <a:latin typeface="Comic Sans MS" pitchFamily="66" charset="0"/>
              </a:rPr>
              <a:t>.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13" name="Picture 2" descr="http://media-cdn.tripadvisor.com/media/photo-s/01/d9/b1/e8/visit-neuschwanstei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152400"/>
            <a:ext cx="5105400" cy="3295997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5410200" y="685800"/>
            <a:ext cx="3581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 smtClean="0">
                <a:latin typeface="Comic Sans MS" pitchFamily="66" charset="0"/>
              </a:rPr>
              <a:t>Нојшванштајн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је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немачки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замак</a:t>
            </a:r>
            <a:r>
              <a:rPr lang="en-US" dirty="0" smtClean="0">
                <a:latin typeface="Comic Sans MS" pitchFamily="66" charset="0"/>
              </a:rPr>
              <a:t> у </a:t>
            </a:r>
            <a:r>
              <a:rPr lang="en-US" dirty="0" err="1" smtClean="0">
                <a:latin typeface="Comic Sans MS" pitchFamily="66" charset="0"/>
              </a:rPr>
              <a:t>југозападном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делу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Баварске</a:t>
            </a:r>
            <a:r>
              <a:rPr lang="en-US" dirty="0" smtClean="0">
                <a:latin typeface="Comic Sans MS" pitchFamily="66" charset="0"/>
              </a:rPr>
              <a:t>. </a:t>
            </a:r>
            <a:r>
              <a:rPr lang="en-US" dirty="0" err="1" smtClean="0">
                <a:latin typeface="Comic Sans MS" pitchFamily="66" charset="0"/>
              </a:rPr>
              <a:t>Саградио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га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је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баварски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краљ</a:t>
            </a:r>
            <a:r>
              <a:rPr lang="en-US" dirty="0" smtClean="0">
                <a:latin typeface="Comic Sans MS" pitchFamily="66" charset="0"/>
              </a:rPr>
              <a:t> </a:t>
            </a:r>
            <a:r>
              <a:rPr lang="en-US" dirty="0" err="1" smtClean="0">
                <a:latin typeface="Comic Sans MS" pitchFamily="66" charset="0"/>
              </a:rPr>
              <a:t>Лудвиг</a:t>
            </a:r>
            <a:r>
              <a:rPr lang="en-US" dirty="0" smtClean="0">
                <a:latin typeface="Comic Sans MS" pitchFamily="66" charset="0"/>
              </a:rPr>
              <a:t> II у </a:t>
            </a:r>
            <a:r>
              <a:rPr lang="en-US" dirty="0" err="1" smtClean="0">
                <a:latin typeface="Comic Sans MS" pitchFamily="66" charset="0"/>
              </a:rPr>
              <a:t>другој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половини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sr-Cyrl-RS" dirty="0" smtClean="0">
                <a:latin typeface="Comic Sans MS" pitchFamily="66" charset="0"/>
              </a:rPr>
              <a:t>19.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века</a:t>
            </a:r>
            <a:r>
              <a:rPr lang="en-US" dirty="0" smtClean="0">
                <a:latin typeface="Comic Sans MS" pitchFamily="66" charset="0"/>
              </a:rPr>
              <a:t>, у </a:t>
            </a:r>
            <a:r>
              <a:rPr lang="en-US" dirty="0" err="1" smtClean="0">
                <a:latin typeface="Comic Sans MS" pitchFamily="66" charset="0"/>
              </a:rPr>
              <a:t>стилу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немачке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романтике</a:t>
            </a:r>
            <a:r>
              <a:rPr lang="sr-Cyrl-RS" dirty="0" smtClean="0">
                <a:latin typeface="Comic Sans MS" pitchFamily="66" charset="0"/>
              </a:rPr>
              <a:t>.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15" name="Picture 4" descr="http://muslimvoices.org/wp-content/uploads/2009/11/0kaaba_transposition_211910792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91000" y="3505200"/>
            <a:ext cx="4800599" cy="3200400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152400" y="4114800"/>
            <a:ext cx="3886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 smtClean="0">
                <a:latin typeface="Comic Sans MS" pitchFamily="66" charset="0"/>
              </a:rPr>
              <a:t>Каба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је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централно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светилиште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ислама</a:t>
            </a:r>
            <a:r>
              <a:rPr lang="en-US" dirty="0" smtClean="0">
                <a:latin typeface="Comic Sans MS" pitchFamily="66" charset="0"/>
              </a:rPr>
              <a:t>, </a:t>
            </a:r>
            <a:r>
              <a:rPr lang="en-US" dirty="0" err="1" smtClean="0">
                <a:latin typeface="Comic Sans MS" pitchFamily="66" charset="0"/>
              </a:rPr>
              <a:t>смештено</a:t>
            </a:r>
            <a:r>
              <a:rPr lang="en-US" dirty="0" smtClean="0">
                <a:latin typeface="Comic Sans MS" pitchFamily="66" charset="0"/>
              </a:rPr>
              <a:t> у </a:t>
            </a:r>
            <a:r>
              <a:rPr lang="en-US" dirty="0" err="1" smtClean="0">
                <a:latin typeface="Comic Sans MS" pitchFamily="66" charset="0"/>
              </a:rPr>
              <a:t>средини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велике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џамије</a:t>
            </a:r>
            <a:r>
              <a:rPr lang="en-US" dirty="0" smtClean="0">
                <a:latin typeface="Comic Sans MS" pitchFamily="66" charset="0"/>
              </a:rPr>
              <a:t> у </a:t>
            </a:r>
            <a:r>
              <a:rPr lang="en-US" dirty="0" err="1" smtClean="0">
                <a:latin typeface="Comic Sans MS" pitchFamily="66" charset="0"/>
              </a:rPr>
              <a:t>граду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Меки</a:t>
            </a:r>
            <a:r>
              <a:rPr lang="en-US" dirty="0" smtClean="0">
                <a:latin typeface="Comic Sans MS" pitchFamily="66" charset="0"/>
              </a:rPr>
              <a:t>, у </a:t>
            </a:r>
            <a:r>
              <a:rPr lang="en-US" dirty="0" err="1" smtClean="0">
                <a:latin typeface="Comic Sans MS" pitchFamily="66" charset="0"/>
              </a:rPr>
              <a:t>Саудијској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Арабији</a:t>
            </a:r>
            <a:r>
              <a:rPr lang="en-US" dirty="0" smtClean="0">
                <a:latin typeface="Comic Sans MS" pitchFamily="66" charset="0"/>
              </a:rPr>
              <a:t>. </a:t>
            </a:r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1" grpId="0"/>
      <p:bldP spid="11" grpId="1"/>
      <p:bldP spid="14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752600" y="304800"/>
            <a:ext cx="5867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err="1" smtClean="0">
                <a:latin typeface="Comic Sans MS" pitchFamily="66" charset="0"/>
              </a:rPr>
              <a:t>Аја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Софија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је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музеј</a:t>
            </a:r>
            <a:r>
              <a:rPr lang="en-US" dirty="0" smtClean="0">
                <a:latin typeface="Comic Sans MS" pitchFamily="66" charset="0"/>
              </a:rPr>
              <a:t> у </a:t>
            </a:r>
            <a:r>
              <a:rPr lang="en-US" dirty="0" err="1" smtClean="0">
                <a:latin typeface="Comic Sans MS" pitchFamily="66" charset="0"/>
              </a:rPr>
              <a:t>Истанбулу</a:t>
            </a:r>
            <a:r>
              <a:rPr lang="en-US" dirty="0" smtClean="0">
                <a:latin typeface="Comic Sans MS" pitchFamily="66" charset="0"/>
              </a:rPr>
              <a:t>. </a:t>
            </a:r>
            <a:r>
              <a:rPr lang="en-US" dirty="0" err="1" smtClean="0">
                <a:latin typeface="Comic Sans MS" pitchFamily="66" charset="0"/>
              </a:rPr>
              <a:t>Представља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ремек-дело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византијске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архитектуре</a:t>
            </a:r>
            <a:r>
              <a:rPr lang="en-US" dirty="0" smtClean="0">
                <a:latin typeface="Comic Sans MS" pitchFamily="66" charset="0"/>
              </a:rPr>
              <a:t>. </a:t>
            </a:r>
            <a:r>
              <a:rPr lang="en-US" dirty="0" err="1" smtClean="0">
                <a:latin typeface="Comic Sans MS" pitchFamily="66" charset="0"/>
              </a:rPr>
              <a:t>Цркву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је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подигао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византијски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император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Јустинијан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од</a:t>
            </a:r>
            <a:r>
              <a:rPr lang="en-US" dirty="0" smtClean="0">
                <a:latin typeface="Comic Sans MS" pitchFamily="66" charset="0"/>
              </a:rPr>
              <a:t> 532. </a:t>
            </a:r>
            <a:r>
              <a:rPr lang="en-US" dirty="0" err="1" smtClean="0">
                <a:latin typeface="Comic Sans MS" pitchFamily="66" charset="0"/>
              </a:rPr>
              <a:t>до</a:t>
            </a:r>
            <a:r>
              <a:rPr lang="en-US" dirty="0" smtClean="0">
                <a:latin typeface="Comic Sans MS" pitchFamily="66" charset="0"/>
              </a:rPr>
              <a:t> 537. </a:t>
            </a:r>
            <a:r>
              <a:rPr lang="en-US" dirty="0" err="1" smtClean="0">
                <a:latin typeface="Comic Sans MS" pitchFamily="66" charset="0"/>
              </a:rPr>
              <a:t>године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нове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ере</a:t>
            </a:r>
            <a:r>
              <a:rPr lang="en-US" dirty="0" smtClean="0">
                <a:latin typeface="Comic Sans MS" pitchFamily="66" charset="0"/>
              </a:rPr>
              <a:t>. У </a:t>
            </a:r>
            <a:r>
              <a:rPr lang="en-US" dirty="0" err="1" smtClean="0">
                <a:latin typeface="Comic Sans MS" pitchFamily="66" charset="0"/>
              </a:rPr>
              <a:t>њој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се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одвијало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крунисање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византијских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царева</a:t>
            </a:r>
            <a:r>
              <a:rPr lang="en-US" dirty="0" smtClean="0">
                <a:latin typeface="Comic Sans MS" pitchFamily="66" charset="0"/>
              </a:rPr>
              <a:t>. 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85800" y="457200"/>
            <a:ext cx="7620000" cy="5555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Cyrl-RS" sz="9600" b="1" dirty="0" smtClean="0">
                <a:latin typeface="Comic Sans MS" pitchFamily="66" charset="0"/>
              </a:rPr>
              <a:t>Х В А Л А </a:t>
            </a:r>
          </a:p>
          <a:p>
            <a:pPr algn="ctr"/>
            <a:r>
              <a:rPr lang="sr-Cyrl-RS" sz="9600" b="1" dirty="0" smtClean="0">
                <a:latin typeface="Comic Sans MS" pitchFamily="66" charset="0"/>
              </a:rPr>
              <a:t>НА  ПАЖЊИ</a:t>
            </a:r>
            <a:endParaRPr lang="sr-Latn-RS" sz="9600" b="1" dirty="0" smtClean="0">
              <a:latin typeface="Comic Sans MS" pitchFamily="66" charset="0"/>
            </a:endParaRPr>
          </a:p>
          <a:p>
            <a:pPr algn="ctr"/>
            <a:endParaRPr lang="sr-Cyrl-RS" sz="2000" b="1" dirty="0" smtClean="0">
              <a:latin typeface="Comic Sans MS" pitchFamily="66" charset="0"/>
            </a:endParaRPr>
          </a:p>
          <a:p>
            <a:pPr algn="ctr"/>
            <a:endParaRPr lang="sr-Cyrl-RS" sz="1100" b="1" dirty="0" smtClean="0"/>
          </a:p>
          <a:p>
            <a:pPr algn="ctr"/>
            <a:r>
              <a:rPr lang="sr-Cyrl-RS" b="1" dirty="0" smtClean="0">
                <a:latin typeface="Comic Sans MS" pitchFamily="66" charset="0"/>
              </a:rPr>
              <a:t>Гордана Васић</a:t>
            </a:r>
          </a:p>
          <a:p>
            <a:pPr algn="ctr"/>
            <a:r>
              <a:rPr lang="sr-Cyrl-RS" b="1" dirty="0" smtClean="0">
                <a:latin typeface="Comic Sans MS" pitchFamily="66" charset="0"/>
              </a:rPr>
              <a:t>2016. година</a:t>
            </a:r>
            <a:endParaRPr lang="en-US" b="1" dirty="0">
              <a:latin typeface="Comic Sans MS" pitchFamily="66" charset="0"/>
            </a:endParaRPr>
          </a:p>
        </p:txBody>
      </p:sp>
      <p:pic>
        <p:nvPicPr>
          <p:cNvPr id="2050" name="Picture 2" descr="http://media-2.web.britannica.com/eb-media/88/121388-004-A907A60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854570"/>
            <a:ext cx="5543550" cy="3688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mages.sciencedaily.com/2008/03/080328104302-lar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28600"/>
            <a:ext cx="7924800" cy="4837176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609600" y="5105400"/>
            <a:ext cx="7924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b="1" dirty="0" err="1" smtClean="0">
                <a:latin typeface="Comic Sans MS" pitchFamily="66" charset="0"/>
              </a:rPr>
              <a:t>Пирамиде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су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настале</a:t>
            </a:r>
            <a:r>
              <a:rPr lang="en-US" dirty="0" smtClean="0">
                <a:latin typeface="Comic Sans MS" pitchFamily="66" charset="0"/>
              </a:rPr>
              <a:t> у </a:t>
            </a:r>
            <a:r>
              <a:rPr lang="en-US" dirty="0" err="1" smtClean="0">
                <a:latin typeface="Comic Sans MS" pitchFamily="66" charset="0"/>
              </a:rPr>
              <a:t>древном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Египту</a:t>
            </a:r>
            <a:r>
              <a:rPr lang="en-US" dirty="0" smtClean="0">
                <a:latin typeface="Comic Sans MS" pitchFamily="66" charset="0"/>
              </a:rPr>
              <a:t>. </a:t>
            </a:r>
            <a:r>
              <a:rPr lang="en-US" dirty="0" err="1" smtClean="0">
                <a:latin typeface="Comic Sans MS" pitchFamily="66" charset="0"/>
              </a:rPr>
              <a:t>Изграђене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су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на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западној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обали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Нила</a:t>
            </a:r>
            <a:r>
              <a:rPr lang="en-US" dirty="0" smtClean="0">
                <a:latin typeface="Comic Sans MS" pitchFamily="66" charset="0"/>
              </a:rPr>
              <a:t>, а </a:t>
            </a:r>
            <a:r>
              <a:rPr lang="en-US" dirty="0" err="1" smtClean="0">
                <a:latin typeface="Comic Sans MS" pitchFamily="66" charset="0"/>
              </a:rPr>
              <a:t>представљају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гробнице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фараона</a:t>
            </a:r>
            <a:r>
              <a:rPr lang="sr-Cyrl-RS" dirty="0" smtClean="0">
                <a:latin typeface="Comic Sans MS" pitchFamily="66" charset="0"/>
              </a:rPr>
              <a:t>.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Међу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њима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се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истиче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Кеопсова</a:t>
            </a:r>
            <a:r>
              <a:rPr lang="sr-Cyrl-RS" dirty="0" smtClean="0">
                <a:latin typeface="Comic Sans MS" pitchFamily="66" charset="0"/>
              </a:rPr>
              <a:t> пирамида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sr-Cyrl-RS" dirty="0" smtClean="0">
                <a:latin typeface="Comic Sans MS" pitchFamily="66" charset="0"/>
              </a:rPr>
              <a:t>о</a:t>
            </a:r>
            <a:r>
              <a:rPr lang="en-US" dirty="0" err="1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ко</a:t>
            </a:r>
            <a:r>
              <a:rPr lang="en-US" dirty="0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sr-Cyrl-RS" dirty="0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које</a:t>
            </a:r>
            <a:r>
              <a:rPr lang="en-US" dirty="0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су</a:t>
            </a:r>
            <a:r>
              <a:rPr lang="en-US" dirty="0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две</a:t>
            </a:r>
            <a:r>
              <a:rPr lang="en-US" dirty="0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мање</a:t>
            </a:r>
            <a:r>
              <a:rPr lang="en-US" dirty="0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пирамиде</a:t>
            </a:r>
            <a:r>
              <a:rPr lang="sr-Cyrl-RS" dirty="0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Кефрена</a:t>
            </a:r>
            <a:r>
              <a:rPr lang="en-US" dirty="0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и </a:t>
            </a:r>
            <a:r>
              <a:rPr lang="en-US" dirty="0" err="1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Микерина</a:t>
            </a:r>
            <a:r>
              <a:rPr lang="en-US" dirty="0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.</a:t>
            </a:r>
            <a:endParaRPr lang="en-US" dirty="0" smtClean="0"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228600"/>
            <a:ext cx="838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err="1" smtClean="0">
                <a:latin typeface="Comic Sans MS" pitchFamily="66" charset="0"/>
              </a:rPr>
              <a:t>Сфинга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је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биће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са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лављим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телом</a:t>
            </a:r>
            <a:r>
              <a:rPr lang="en-US" dirty="0" smtClean="0">
                <a:latin typeface="Comic Sans MS" pitchFamily="66" charset="0"/>
              </a:rPr>
              <a:t> и </a:t>
            </a:r>
            <a:r>
              <a:rPr lang="en-US" dirty="0" err="1" smtClean="0">
                <a:latin typeface="Comic Sans MS" pitchFamily="66" charset="0"/>
              </a:rPr>
              <a:t>главом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човека</a:t>
            </a:r>
            <a:r>
              <a:rPr lang="en-US" dirty="0" smtClean="0">
                <a:latin typeface="Comic Sans MS" pitchFamily="66" charset="0"/>
              </a:rPr>
              <a:t>, </a:t>
            </a:r>
            <a:r>
              <a:rPr lang="en-US" dirty="0" err="1" smtClean="0">
                <a:latin typeface="Comic Sans MS" pitchFamily="66" charset="0"/>
              </a:rPr>
              <a:t>овна</a:t>
            </a:r>
            <a:r>
              <a:rPr lang="en-US" dirty="0" smtClean="0">
                <a:latin typeface="Comic Sans MS" pitchFamily="66" charset="0"/>
              </a:rPr>
              <a:t>, </a:t>
            </a:r>
            <a:r>
              <a:rPr lang="en-US" dirty="0" err="1" smtClean="0">
                <a:latin typeface="Comic Sans MS" pitchFamily="66" charset="0"/>
              </a:rPr>
              <a:t>сокола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или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јастреба</a:t>
            </a:r>
            <a:r>
              <a:rPr lang="en-US" dirty="0" smtClean="0">
                <a:latin typeface="Comic Sans MS" pitchFamily="66" charset="0"/>
              </a:rPr>
              <a:t>.</a:t>
            </a:r>
            <a:r>
              <a:rPr lang="sr-Cyrl-RS" dirty="0" smtClean="0">
                <a:latin typeface="Comic Sans MS" pitchFamily="66" charset="0"/>
              </a:rPr>
              <a:t> П</a:t>
            </a:r>
            <a:r>
              <a:rPr lang="en-US" dirty="0" err="1" smtClean="0">
                <a:latin typeface="Comic Sans MS" pitchFamily="66" charset="0"/>
              </a:rPr>
              <a:t>редстављале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sr-Cyrl-RS" dirty="0" smtClean="0">
                <a:latin typeface="Comic Sans MS" pitchFamily="66" charset="0"/>
              </a:rPr>
              <a:t>су </a:t>
            </a:r>
            <a:r>
              <a:rPr lang="en-US" dirty="0" err="1" smtClean="0">
                <a:latin typeface="Comic Sans MS" pitchFamily="66" charset="0"/>
              </a:rPr>
              <a:t>чуваре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фараона</a:t>
            </a:r>
            <a:r>
              <a:rPr lang="sr-Cyrl-RS" dirty="0" smtClean="0">
                <a:latin typeface="Comic Sans MS" pitchFamily="66" charset="0"/>
              </a:rPr>
              <a:t>. </a:t>
            </a:r>
            <a:r>
              <a:rPr lang="en-US" dirty="0" err="1" smtClean="0">
                <a:latin typeface="Comic Sans MS" pitchFamily="66" charset="0"/>
              </a:rPr>
              <a:t>Најпознатија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је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Велика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сфинга</a:t>
            </a:r>
            <a:r>
              <a:rPr lang="en-US" dirty="0" smtClean="0">
                <a:latin typeface="Comic Sans MS" pitchFamily="66" charset="0"/>
              </a:rPr>
              <a:t> у </a:t>
            </a:r>
            <a:r>
              <a:rPr lang="en-US" dirty="0" err="1" smtClean="0">
                <a:latin typeface="Comic Sans MS" pitchFamily="66" charset="0"/>
              </a:rPr>
              <a:t>Гизи</a:t>
            </a:r>
            <a:r>
              <a:rPr lang="sr-Cyrl-RS" dirty="0" smtClean="0">
                <a:latin typeface="Comic Sans MS" pitchFamily="66" charset="0"/>
              </a:rPr>
              <a:t>, </a:t>
            </a:r>
            <a:r>
              <a:rPr lang="en-US" dirty="0" err="1" smtClean="0">
                <a:latin typeface="Comic Sans MS" pitchFamily="66" charset="0"/>
              </a:rPr>
              <a:t>направљена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испред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Кефренове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пирамиде</a:t>
            </a:r>
            <a:r>
              <a:rPr lang="en-US" dirty="0" smtClean="0">
                <a:latin typeface="Comic Sans MS" pitchFamily="66" charset="0"/>
              </a:rPr>
              <a:t>. </a:t>
            </a:r>
          </a:p>
        </p:txBody>
      </p:sp>
      <p:pic>
        <p:nvPicPr>
          <p:cNvPr id="9" name="Picture 4" descr="http://i.livescience.com/images/i/000/039/326/original/giza-pyramid-sphinx.jpg?136673166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219200"/>
            <a:ext cx="8382000" cy="54932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1524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2" descr="http://cdn.paper4pc.com/images/great-wall-of-china-wallpaper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err="1" smtClean="0">
                <a:latin typeface="Comic Sans MS" pitchFamily="66" charset="0"/>
              </a:rPr>
              <a:t>Кинески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зид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је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највећа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грађевина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на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свету</a:t>
            </a:r>
            <a:r>
              <a:rPr lang="en-US" dirty="0" smtClean="0">
                <a:latin typeface="Comic Sans MS" pitchFamily="66" charset="0"/>
              </a:rPr>
              <a:t>, </a:t>
            </a:r>
            <a:r>
              <a:rPr lang="en-US" dirty="0" err="1" smtClean="0">
                <a:latin typeface="Comic Sans MS" pitchFamily="66" charset="0"/>
              </a:rPr>
              <a:t>видљива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из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свемира</a:t>
            </a:r>
            <a:r>
              <a:rPr lang="en-US" dirty="0" smtClean="0">
                <a:latin typeface="Comic Sans MS" pitchFamily="66" charset="0"/>
              </a:rPr>
              <a:t>. </a:t>
            </a:r>
            <a:r>
              <a:rPr lang="en-US" dirty="0" err="1" smtClean="0">
                <a:latin typeface="Comic Sans MS" pitchFamily="66" charset="0"/>
              </a:rPr>
              <a:t>Простире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се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од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степа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средње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Азије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до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Жутог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мора</a:t>
            </a:r>
            <a:r>
              <a:rPr lang="en-US" dirty="0" smtClean="0">
                <a:latin typeface="Comic Sans MS" pitchFamily="66" charset="0"/>
              </a:rPr>
              <a:t>, </a:t>
            </a:r>
            <a:r>
              <a:rPr lang="en-US" dirty="0" err="1" smtClean="0">
                <a:latin typeface="Comic Sans MS" pitchFamily="66" charset="0"/>
              </a:rPr>
              <a:t>укупном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дужином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од</a:t>
            </a:r>
            <a:r>
              <a:rPr lang="en-US" dirty="0" smtClean="0">
                <a:latin typeface="Comic Sans MS" pitchFamily="66" charset="0"/>
              </a:rPr>
              <a:t> 8.851 </a:t>
            </a:r>
            <a:r>
              <a:rPr lang="en-US" dirty="0" err="1" smtClean="0">
                <a:latin typeface="Comic Sans MS" pitchFamily="66" charset="0"/>
              </a:rPr>
              <a:t>километар</a:t>
            </a:r>
            <a:r>
              <a:rPr lang="en-US" dirty="0" smtClean="0">
                <a:latin typeface="Comic Sans MS" pitchFamily="66" charset="0"/>
              </a:rPr>
              <a:t>. 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7" name="Picture 2" descr="http://vmfa.museum/exhibitions/wp-content/uploads/sites/7/2013/11/2014-10_Forbidden-City_yellow_SLDR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304800"/>
            <a:ext cx="6667500" cy="428625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1219200" y="4648200"/>
            <a:ext cx="6705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err="1" smtClean="0">
                <a:latin typeface="Comic Sans MS" pitchFamily="66" charset="0"/>
              </a:rPr>
              <a:t>Забрањени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град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је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царска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палата</a:t>
            </a:r>
            <a:r>
              <a:rPr lang="en-US" dirty="0" smtClean="0">
                <a:latin typeface="Comic Sans MS" pitchFamily="66" charset="0"/>
              </a:rPr>
              <a:t> у </a:t>
            </a:r>
            <a:r>
              <a:rPr lang="en-US" dirty="0" err="1" smtClean="0">
                <a:latin typeface="Comic Sans MS" pitchFamily="66" charset="0"/>
              </a:rPr>
              <a:t>центру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Пекинга</a:t>
            </a:r>
            <a:r>
              <a:rPr lang="en-US" dirty="0" smtClean="0">
                <a:latin typeface="Comic Sans MS" pitchFamily="66" charset="0"/>
              </a:rPr>
              <a:t>, </a:t>
            </a:r>
            <a:r>
              <a:rPr lang="en-US" dirty="0" err="1" smtClean="0">
                <a:latin typeface="Comic Sans MS" pitchFamily="66" charset="0"/>
              </a:rPr>
              <a:t>северно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од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трга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Тјенанмен</a:t>
            </a:r>
            <a:r>
              <a:rPr lang="en-US" dirty="0" smtClean="0">
                <a:latin typeface="Comic Sans MS" pitchFamily="66" charset="0"/>
              </a:rPr>
              <a:t>. </a:t>
            </a:r>
            <a:r>
              <a:rPr lang="en-US" dirty="0" err="1" smtClean="0">
                <a:latin typeface="Comic Sans MS" pitchFamily="66" charset="0"/>
              </a:rPr>
              <a:t>Током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пет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векова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био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је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седиште</a:t>
            </a:r>
            <a:r>
              <a:rPr lang="en-US" dirty="0" smtClean="0">
                <a:latin typeface="Comic Sans MS" pitchFamily="66" charset="0"/>
              </a:rPr>
              <a:t> 24 </a:t>
            </a:r>
            <a:r>
              <a:rPr lang="en-US" dirty="0" err="1" smtClean="0">
                <a:latin typeface="Comic Sans MS" pitchFamily="66" charset="0"/>
              </a:rPr>
              <a:t>владара</a:t>
            </a:r>
            <a:r>
              <a:rPr lang="en-US" dirty="0" smtClean="0">
                <a:latin typeface="Comic Sans MS" pitchFamily="66" charset="0"/>
              </a:rPr>
              <a:t> – 14 </a:t>
            </a:r>
            <a:r>
              <a:rPr lang="en-US" dirty="0" err="1" smtClean="0">
                <a:latin typeface="Comic Sans MS" pitchFamily="66" charset="0"/>
              </a:rPr>
              <a:t>из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династије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Минг</a:t>
            </a:r>
            <a:r>
              <a:rPr lang="en-US" dirty="0" smtClean="0">
                <a:latin typeface="Comic Sans MS" pitchFamily="66" charset="0"/>
              </a:rPr>
              <a:t> и 10 </a:t>
            </a:r>
            <a:r>
              <a:rPr lang="en-US" dirty="0" err="1" smtClean="0">
                <a:latin typeface="Comic Sans MS" pitchFamily="66" charset="0"/>
              </a:rPr>
              <a:t>из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династије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Ћинг</a:t>
            </a:r>
            <a:r>
              <a:rPr lang="en-US" dirty="0" smtClean="0">
                <a:latin typeface="Comic Sans MS" pitchFamily="66" charset="0"/>
              </a:rPr>
              <a:t>. </a:t>
            </a:r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upload.wikimedia.org/wikipedia/commons/9/96/Beijing_bird_nes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5421665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0" y="556260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latin typeface="Comic Sans MS" pitchFamily="66" charset="0"/>
              </a:rPr>
              <a:t>„</a:t>
            </a:r>
            <a:r>
              <a:rPr lang="en-US" b="1" dirty="0" err="1" smtClean="0">
                <a:latin typeface="Comic Sans MS" pitchFamily="66" charset="0"/>
              </a:rPr>
              <a:t>Птичје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гнездо</a:t>
            </a:r>
            <a:r>
              <a:rPr lang="en-US" dirty="0" smtClean="0">
                <a:latin typeface="Comic Sans MS" pitchFamily="66" charset="0"/>
              </a:rPr>
              <a:t>“ </a:t>
            </a:r>
            <a:r>
              <a:rPr lang="en-US" dirty="0" err="1" smtClean="0">
                <a:latin typeface="Comic Sans MS" pitchFamily="66" charset="0"/>
              </a:rPr>
              <a:t>је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грађевина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зидана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за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потребе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одржавања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Олимпијских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игара</a:t>
            </a:r>
            <a:r>
              <a:rPr lang="en-US" dirty="0" smtClean="0">
                <a:latin typeface="Comic Sans MS" pitchFamily="66" charset="0"/>
              </a:rPr>
              <a:t> 2008. </a:t>
            </a:r>
            <a:r>
              <a:rPr lang="en-US" dirty="0" err="1" smtClean="0">
                <a:latin typeface="Comic Sans MS" pitchFamily="66" charset="0"/>
              </a:rPr>
              <a:t>године</a:t>
            </a:r>
            <a:r>
              <a:rPr lang="en-US" dirty="0" smtClean="0">
                <a:latin typeface="Comic Sans MS" pitchFamily="66" charset="0"/>
              </a:rPr>
              <a:t>. </a:t>
            </a:r>
            <a:r>
              <a:rPr lang="en-US" dirty="0" err="1" smtClean="0">
                <a:latin typeface="Comic Sans MS" pitchFamily="66" charset="0"/>
              </a:rPr>
              <a:t>Налази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се</a:t>
            </a:r>
            <a:r>
              <a:rPr lang="en-US" dirty="0" smtClean="0">
                <a:latin typeface="Comic Sans MS" pitchFamily="66" charset="0"/>
              </a:rPr>
              <a:t> у </a:t>
            </a:r>
            <a:r>
              <a:rPr lang="en-US" dirty="0" err="1" smtClean="0">
                <a:latin typeface="Comic Sans MS" pitchFamily="66" charset="0"/>
              </a:rPr>
              <a:t>близина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трга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Тјенанмен</a:t>
            </a:r>
            <a:r>
              <a:rPr lang="en-US" dirty="0" smtClean="0">
                <a:latin typeface="Comic Sans MS" pitchFamily="66" charset="0"/>
              </a:rPr>
              <a:t> и </a:t>
            </a:r>
            <a:r>
              <a:rPr lang="en-US" dirty="0" err="1" smtClean="0">
                <a:latin typeface="Comic Sans MS" pitchFamily="66" charset="0"/>
              </a:rPr>
              <a:t>Забрањеног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града</a:t>
            </a:r>
            <a:r>
              <a:rPr lang="en-US" dirty="0" smtClean="0">
                <a:latin typeface="Comic Sans MS" pitchFamily="66" charset="0"/>
              </a:rPr>
              <a:t>. У </a:t>
            </a:r>
            <a:r>
              <a:rPr lang="en-US" dirty="0" err="1" smtClean="0">
                <a:latin typeface="Comic Sans MS" pitchFamily="66" charset="0"/>
              </a:rPr>
              <a:t>његовој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близини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је</a:t>
            </a:r>
            <a:r>
              <a:rPr lang="en-US" dirty="0" smtClean="0">
                <a:latin typeface="Comic Sans MS" pitchFamily="66" charset="0"/>
              </a:rPr>
              <a:t> и „</a:t>
            </a:r>
            <a:r>
              <a:rPr lang="en-US" dirty="0" err="1" smtClean="0">
                <a:latin typeface="Comic Sans MS" pitchFamily="66" charset="0"/>
              </a:rPr>
              <a:t>Водена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коцка</a:t>
            </a:r>
            <a:r>
              <a:rPr lang="en-US" dirty="0" smtClean="0">
                <a:latin typeface="Comic Sans MS" pitchFamily="66" charset="0"/>
              </a:rPr>
              <a:t>“, </a:t>
            </a:r>
            <a:r>
              <a:rPr lang="en-US" dirty="0" err="1" smtClean="0">
                <a:latin typeface="Comic Sans MS" pitchFamily="66" charset="0"/>
              </a:rPr>
              <a:t>Национални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центар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за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водене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спортове</a:t>
            </a:r>
            <a:r>
              <a:rPr lang="en-US" dirty="0" smtClean="0">
                <a:latin typeface="Comic Sans MS" pitchFamily="66" charset="0"/>
              </a:rPr>
              <a:t>.</a:t>
            </a:r>
          </a:p>
        </p:txBody>
      </p:sp>
      <p:pic>
        <p:nvPicPr>
          <p:cNvPr id="8" name="Picture 7" descr="http://i.telegraph.co.uk/multimedia/archive/02448/colosseum_2448253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524000"/>
            <a:ext cx="8458200" cy="5105401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0" y="15240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err="1" smtClean="0">
                <a:latin typeface="Comic Sans MS" pitchFamily="66" charset="0"/>
              </a:rPr>
              <a:t>Колосеум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dirty="0" smtClean="0">
                <a:latin typeface="Comic Sans MS" pitchFamily="66" charset="0"/>
              </a:rPr>
              <a:t>у </a:t>
            </a:r>
            <a:r>
              <a:rPr lang="en-US" dirty="0" err="1" smtClean="0">
                <a:latin typeface="Comic Sans MS" pitchFamily="66" charset="0"/>
              </a:rPr>
              <a:t>Риму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је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један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од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нових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седам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Светских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чуда</a:t>
            </a:r>
            <a:r>
              <a:rPr lang="sr-Cyrl-RS" dirty="0" smtClean="0">
                <a:latin typeface="Comic Sans MS" pitchFamily="66" charset="0"/>
              </a:rPr>
              <a:t>. </a:t>
            </a:r>
            <a:r>
              <a:rPr lang="en-US" dirty="0" err="1" smtClean="0">
                <a:latin typeface="Comic Sans MS" pitchFamily="66" charset="0"/>
              </a:rPr>
              <a:t>Ова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колосална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грађевина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сазидана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је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током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десетак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година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sr-Cyrl-RS" dirty="0" smtClean="0">
                <a:latin typeface="Comic Sans MS" pitchFamily="66" charset="0"/>
              </a:rPr>
              <a:t>1.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века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нове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ере</a:t>
            </a:r>
            <a:r>
              <a:rPr lang="en-US" dirty="0" smtClean="0">
                <a:latin typeface="Comic Sans MS" pitchFamily="66" charset="0"/>
              </a:rPr>
              <a:t>, у </a:t>
            </a:r>
            <a:r>
              <a:rPr lang="en-US" dirty="0" err="1" smtClean="0">
                <a:latin typeface="Comic Sans MS" pitchFamily="66" charset="0"/>
              </a:rPr>
              <a:t>време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цара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Веспазијана</a:t>
            </a:r>
            <a:r>
              <a:rPr lang="en-US" dirty="0" smtClean="0">
                <a:latin typeface="Comic Sans MS" pitchFamily="66" charset="0"/>
              </a:rPr>
              <a:t>, а </a:t>
            </a:r>
            <a:r>
              <a:rPr lang="en-US" dirty="0" err="1" smtClean="0">
                <a:latin typeface="Comic Sans MS" pitchFamily="66" charset="0"/>
              </a:rPr>
              <a:t>служила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је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за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гладијаторске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борбе</a:t>
            </a:r>
            <a:r>
              <a:rPr lang="sr-Cyrl-RS" dirty="0" smtClean="0">
                <a:latin typeface="Comic Sans MS" pitchFamily="66" charset="0"/>
              </a:rPr>
              <a:t>. И</a:t>
            </a:r>
            <a:r>
              <a:rPr lang="en-US" dirty="0" err="1" smtClean="0">
                <a:latin typeface="Comic Sans MS" pitchFamily="66" charset="0"/>
              </a:rPr>
              <a:t>ма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три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надземна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спрата</a:t>
            </a:r>
            <a:r>
              <a:rPr lang="en-US" dirty="0" smtClean="0">
                <a:latin typeface="Comic Sans MS" pitchFamily="66" charset="0"/>
              </a:rPr>
              <a:t>, у </a:t>
            </a:r>
            <a:r>
              <a:rPr lang="en-US" dirty="0" err="1" smtClean="0">
                <a:latin typeface="Comic Sans MS" pitchFamily="66" charset="0"/>
              </a:rPr>
              <a:t>дорском</a:t>
            </a:r>
            <a:r>
              <a:rPr lang="en-US" dirty="0" smtClean="0">
                <a:latin typeface="Comic Sans MS" pitchFamily="66" charset="0"/>
              </a:rPr>
              <a:t>, </a:t>
            </a:r>
            <a:r>
              <a:rPr lang="en-US" dirty="0" err="1" smtClean="0">
                <a:latin typeface="Comic Sans MS" pitchFamily="66" charset="0"/>
              </a:rPr>
              <a:t>јонском</a:t>
            </a:r>
            <a:r>
              <a:rPr lang="en-US" dirty="0" smtClean="0">
                <a:latin typeface="Comic Sans MS" pitchFamily="66" charset="0"/>
              </a:rPr>
              <a:t> и </a:t>
            </a:r>
            <a:r>
              <a:rPr lang="en-US" dirty="0" err="1" smtClean="0">
                <a:latin typeface="Comic Sans MS" pitchFamily="66" charset="0"/>
              </a:rPr>
              <a:t>коринтском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стилу</a:t>
            </a:r>
            <a:r>
              <a:rPr lang="en-US" dirty="0" smtClean="0">
                <a:latin typeface="Comic Sans MS" pitchFamily="66" charset="0"/>
              </a:rPr>
              <a:t>, </a:t>
            </a:r>
            <a:r>
              <a:rPr lang="en-US" dirty="0" err="1" smtClean="0">
                <a:latin typeface="Comic Sans MS" pitchFamily="66" charset="0"/>
              </a:rPr>
              <a:t>као</a:t>
            </a:r>
            <a:r>
              <a:rPr lang="en-US" dirty="0" smtClean="0">
                <a:latin typeface="Comic Sans MS" pitchFamily="66" charset="0"/>
              </a:rPr>
              <a:t> и </a:t>
            </a:r>
            <a:r>
              <a:rPr lang="en-US" dirty="0" err="1" smtClean="0">
                <a:latin typeface="Comic Sans MS" pitchFamily="66" charset="0"/>
              </a:rPr>
              <a:t>два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подземна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нивоа</a:t>
            </a:r>
            <a:r>
              <a:rPr lang="en-US" dirty="0" smtClean="0">
                <a:latin typeface="Comic Sans MS" pitchFamily="66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ttps://www.touritalynow.com/wp-content/uploads/2010/12/trevi-founta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380999"/>
            <a:ext cx="6248400" cy="4168855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1447800" y="4800600"/>
            <a:ext cx="6248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err="1" smtClean="0">
                <a:latin typeface="Comic Sans MS" pitchFamily="66" charset="0"/>
              </a:rPr>
              <a:t>Фонтана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ди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Треви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је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најпознатија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фонтана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на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свету</a:t>
            </a:r>
            <a:r>
              <a:rPr lang="en-US" dirty="0" smtClean="0">
                <a:latin typeface="Comic Sans MS" pitchFamily="66" charset="0"/>
              </a:rPr>
              <a:t>. </a:t>
            </a:r>
            <a:r>
              <a:rPr lang="en-US" dirty="0" err="1" smtClean="0">
                <a:latin typeface="Comic Sans MS" pitchFamily="66" charset="0"/>
              </a:rPr>
              <a:t>Налази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се</a:t>
            </a:r>
            <a:r>
              <a:rPr lang="en-US" dirty="0" smtClean="0">
                <a:latin typeface="Comic Sans MS" pitchFamily="66" charset="0"/>
              </a:rPr>
              <a:t> у </a:t>
            </a:r>
            <a:r>
              <a:rPr lang="en-US" dirty="0" err="1" smtClean="0">
                <a:latin typeface="Comic Sans MS" pitchFamily="66" charset="0"/>
              </a:rPr>
              <a:t>Риму</a:t>
            </a:r>
            <a:r>
              <a:rPr lang="en-US" dirty="0" smtClean="0">
                <a:latin typeface="Comic Sans MS" pitchFamily="66" charset="0"/>
              </a:rPr>
              <a:t>, а </a:t>
            </a:r>
            <a:r>
              <a:rPr lang="en-US" dirty="0" err="1" smtClean="0">
                <a:latin typeface="Comic Sans MS" pitchFamily="66" charset="0"/>
              </a:rPr>
              <a:t>зидана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је</a:t>
            </a:r>
            <a:r>
              <a:rPr lang="en-US" dirty="0" smtClean="0">
                <a:latin typeface="Comic Sans MS" pitchFamily="66" charset="0"/>
              </a:rPr>
              <a:t> у</a:t>
            </a:r>
            <a:r>
              <a:rPr lang="sr-Cyrl-RS" dirty="0" smtClean="0">
                <a:latin typeface="Comic Sans MS" pitchFamily="66" charset="0"/>
              </a:rPr>
              <a:t> 18.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веку</a:t>
            </a:r>
            <a:r>
              <a:rPr lang="sr-Cyrl-RS" dirty="0" smtClean="0">
                <a:latin typeface="Comic Sans MS" pitchFamily="66" charset="0"/>
              </a:rPr>
              <a:t>, у барокном стилу. </a:t>
            </a:r>
            <a:r>
              <a:rPr lang="en-US" dirty="0" err="1" smtClean="0">
                <a:latin typeface="Comic Sans MS" pitchFamily="66" charset="0"/>
              </a:rPr>
              <a:t>Традиција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је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да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се</a:t>
            </a:r>
            <a:r>
              <a:rPr lang="en-US" dirty="0" smtClean="0">
                <a:latin typeface="Comic Sans MS" pitchFamily="66" charset="0"/>
              </a:rPr>
              <a:t> у </a:t>
            </a:r>
            <a:r>
              <a:rPr lang="en-US" dirty="0" err="1" smtClean="0">
                <a:latin typeface="Comic Sans MS" pitchFamily="66" charset="0"/>
              </a:rPr>
              <a:t>фонтану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убацују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новчићи</a:t>
            </a:r>
            <a:r>
              <a:rPr lang="en-US" dirty="0" smtClean="0">
                <a:latin typeface="Comic Sans MS" pitchFamily="66" charset="0"/>
              </a:rPr>
              <a:t> – </a:t>
            </a:r>
            <a:r>
              <a:rPr lang="en-US" dirty="0" err="1" smtClean="0">
                <a:latin typeface="Comic Sans MS" pitchFamily="66" charset="0"/>
              </a:rPr>
              <a:t>један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за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личну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жељу</a:t>
            </a:r>
            <a:r>
              <a:rPr lang="en-US" dirty="0" smtClean="0">
                <a:latin typeface="Comic Sans MS" pitchFamily="66" charset="0"/>
              </a:rPr>
              <a:t>, а </a:t>
            </a:r>
            <a:r>
              <a:rPr lang="en-US" dirty="0" err="1" smtClean="0">
                <a:latin typeface="Comic Sans MS" pitchFamily="66" charset="0"/>
              </a:rPr>
              <a:t>други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за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повратак</a:t>
            </a:r>
            <a:r>
              <a:rPr lang="en-US" dirty="0" smtClean="0">
                <a:latin typeface="Comic Sans MS" pitchFamily="66" charset="0"/>
              </a:rPr>
              <a:t> у </a:t>
            </a:r>
            <a:r>
              <a:rPr lang="en-US" dirty="0" err="1" smtClean="0">
                <a:latin typeface="Comic Sans MS" pitchFamily="66" charset="0"/>
              </a:rPr>
              <a:t>Рим</a:t>
            </a:r>
            <a:r>
              <a:rPr lang="en-US" dirty="0" smtClean="0">
                <a:latin typeface="Comic Sans MS" pitchFamily="66" charset="0"/>
              </a:rPr>
              <a:t>. 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9" name="Picture 2" descr="https://s3.amazonaws.com/classconnection/630/flashcards/9470630/png/arms-150F4DDC54A7F1B403C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48565"/>
            <a:ext cx="9144000" cy="6109435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err="1" smtClean="0">
                <a:latin typeface="Comic Sans MS" pitchFamily="66" charset="0"/>
              </a:rPr>
              <a:t>Трг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Светог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Петра</a:t>
            </a:r>
            <a:r>
              <a:rPr lang="en-US" b="1" dirty="0" smtClean="0">
                <a:latin typeface="Comic Sans MS" pitchFamily="66" charset="0"/>
              </a:rPr>
              <a:t> у </a:t>
            </a:r>
            <a:r>
              <a:rPr lang="en-US" b="1" dirty="0" err="1" smtClean="0">
                <a:latin typeface="Comic Sans MS" pitchFamily="66" charset="0"/>
              </a:rPr>
              <a:t>Риму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је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седиште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sr-Cyrl-RS" dirty="0" smtClean="0">
                <a:latin typeface="Comic Sans MS" pitchFamily="66" charset="0"/>
              </a:rPr>
              <a:t>најмање државе на свету – </a:t>
            </a:r>
            <a:r>
              <a:rPr lang="en-US" dirty="0" err="1" smtClean="0">
                <a:latin typeface="Comic Sans MS" pitchFamily="66" charset="0"/>
              </a:rPr>
              <a:t>Ватикана</a:t>
            </a:r>
            <a:r>
              <a:rPr lang="en-US" dirty="0" smtClean="0">
                <a:latin typeface="Comic Sans MS" pitchFamily="66" charset="0"/>
              </a:rPr>
              <a:t>.</a:t>
            </a:r>
            <a:r>
              <a:rPr lang="en-US" dirty="0" smtClean="0"/>
              <a:t> </a:t>
            </a:r>
            <a:r>
              <a:rPr lang="sr-Cyrl-RS" dirty="0" smtClean="0"/>
              <a:t>     </a:t>
            </a:r>
            <a:r>
              <a:rPr lang="sr-Cyrl-RS" dirty="0" smtClean="0">
                <a:latin typeface="Comic Sans MS" pitchFamily="66" charset="0"/>
              </a:rPr>
              <a:t>С</a:t>
            </a:r>
            <a:r>
              <a:rPr lang="en-US" dirty="0" err="1" smtClean="0">
                <a:latin typeface="Comic Sans MS" pitchFamily="66" charset="0"/>
              </a:rPr>
              <a:t>аграђен</a:t>
            </a:r>
            <a:r>
              <a:rPr lang="sr-Cyrl-RS" dirty="0" smtClean="0">
                <a:latin typeface="Comic Sans MS" pitchFamily="66" charset="0"/>
              </a:rPr>
              <a:t> је</a:t>
            </a:r>
            <a:r>
              <a:rPr lang="en-US" dirty="0" smtClean="0">
                <a:latin typeface="Comic Sans MS" pitchFamily="66" charset="0"/>
              </a:rPr>
              <a:t> у </a:t>
            </a:r>
            <a:r>
              <a:rPr lang="en-US" dirty="0" err="1" smtClean="0">
                <a:latin typeface="Comic Sans MS" pitchFamily="66" charset="0"/>
              </a:rPr>
              <a:t>другој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половини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sr-Cyrl-RS" dirty="0" smtClean="0">
                <a:latin typeface="Comic Sans MS" pitchFamily="66" charset="0"/>
              </a:rPr>
              <a:t>17.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века</a:t>
            </a:r>
            <a:r>
              <a:rPr lang="en-US" dirty="0" smtClean="0">
                <a:latin typeface="Comic Sans MS" pitchFamily="66" charset="0"/>
              </a:rPr>
              <a:t>, </a:t>
            </a:r>
            <a:r>
              <a:rPr lang="en-US" dirty="0" err="1" smtClean="0">
                <a:latin typeface="Comic Sans MS" pitchFamily="66" charset="0"/>
              </a:rPr>
              <a:t>око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обелиска</a:t>
            </a:r>
            <a:r>
              <a:rPr lang="en-US" dirty="0" smtClean="0">
                <a:latin typeface="Comic Sans MS" pitchFamily="66" charset="0"/>
              </a:rPr>
              <a:t> и </a:t>
            </a:r>
            <a:r>
              <a:rPr lang="en-US" dirty="0" err="1" smtClean="0">
                <a:latin typeface="Comic Sans MS" pitchFamily="66" charset="0"/>
              </a:rPr>
              <a:t>две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фонтане</a:t>
            </a:r>
            <a:r>
              <a:rPr lang="sr-Cyrl-RS" dirty="0" smtClean="0">
                <a:latin typeface="Comic Sans MS" pitchFamily="66" charset="0"/>
              </a:rPr>
              <a:t>. </a:t>
            </a:r>
            <a:r>
              <a:rPr lang="en-US" dirty="0" smtClean="0">
                <a:latin typeface="Comic Sans MS" pitchFamily="66" charset="0"/>
              </a:rPr>
              <a:t> 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12" name="Picture 11" descr="https://images.trvl-media.com/media/content/shared/images/travelguides/destination/2877/Leaning-Tower-9968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5138615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0" y="525780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err="1" smtClean="0">
                <a:latin typeface="Comic Sans MS" pitchFamily="66" charset="0"/>
              </a:rPr>
              <a:t>Криви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торањ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је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звоник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катедрале</a:t>
            </a:r>
            <a:r>
              <a:rPr lang="en-US" dirty="0" smtClean="0">
                <a:latin typeface="Comic Sans MS" pitchFamily="66" charset="0"/>
              </a:rPr>
              <a:t> у </a:t>
            </a:r>
            <a:r>
              <a:rPr lang="en-US" dirty="0" err="1" smtClean="0">
                <a:latin typeface="Comic Sans MS" pitchFamily="66" charset="0"/>
              </a:rPr>
              <a:t>Пизи</a:t>
            </a:r>
            <a:r>
              <a:rPr lang="en-US" dirty="0" smtClean="0">
                <a:latin typeface="Comic Sans MS" pitchFamily="66" charset="0"/>
              </a:rPr>
              <a:t>, </a:t>
            </a:r>
            <a:r>
              <a:rPr lang="en-US" dirty="0" err="1" smtClean="0">
                <a:latin typeface="Comic Sans MS" pitchFamily="66" charset="0"/>
              </a:rPr>
              <a:t>граду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на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обали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Лигуријског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мора</a:t>
            </a:r>
            <a:r>
              <a:rPr lang="en-US" dirty="0" smtClean="0">
                <a:latin typeface="Comic Sans MS" pitchFamily="66" charset="0"/>
              </a:rPr>
              <a:t>.</a:t>
            </a:r>
            <a:r>
              <a:rPr lang="sr-Cyrl-R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Зидан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је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са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прекидима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од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sr-Cyrl-RS" dirty="0" smtClean="0">
                <a:latin typeface="Comic Sans MS" pitchFamily="66" charset="0"/>
              </a:rPr>
              <a:t>12.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до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sr-Cyrl-RS" dirty="0" smtClean="0">
                <a:latin typeface="Comic Sans MS" pitchFamily="66" charset="0"/>
              </a:rPr>
              <a:t>14.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века</a:t>
            </a:r>
            <a:r>
              <a:rPr lang="en-US" dirty="0" smtClean="0">
                <a:latin typeface="Comic Sans MS" pitchFamily="66" charset="0"/>
              </a:rPr>
              <a:t>. </a:t>
            </a:r>
            <a:r>
              <a:rPr lang="en-US" dirty="0" err="1" smtClean="0">
                <a:latin typeface="Comic Sans MS" pitchFamily="66" charset="0"/>
              </a:rPr>
              <a:t>Одмах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по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почетку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градње</a:t>
            </a:r>
            <a:r>
              <a:rPr lang="en-US" dirty="0" smtClean="0">
                <a:latin typeface="Comic Sans MS" pitchFamily="66" charset="0"/>
              </a:rPr>
              <a:t>, </a:t>
            </a:r>
            <a:r>
              <a:rPr lang="en-US" dirty="0" err="1" smtClean="0">
                <a:latin typeface="Comic Sans MS" pitchFamily="66" charset="0"/>
              </a:rPr>
              <a:t>торањ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sr-Cyrl-RS" dirty="0" smtClean="0">
                <a:latin typeface="Comic Sans MS" pitchFamily="66" charset="0"/>
              </a:rPr>
              <a:t>је почео да се </a:t>
            </a:r>
            <a:r>
              <a:rPr lang="en-US" dirty="0" err="1" smtClean="0">
                <a:latin typeface="Comic Sans MS" pitchFamily="66" charset="0"/>
              </a:rPr>
              <a:t>криви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јер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су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темељи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били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плитки</a:t>
            </a:r>
            <a:r>
              <a:rPr lang="en-US" dirty="0" smtClean="0">
                <a:latin typeface="Comic Sans MS" pitchFamily="66" charset="0"/>
              </a:rPr>
              <a:t> а </a:t>
            </a:r>
            <a:r>
              <a:rPr lang="en-US" dirty="0" err="1" smtClean="0">
                <a:latin typeface="Comic Sans MS" pitchFamily="66" charset="0"/>
              </a:rPr>
              <a:t>тло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песковито</a:t>
            </a:r>
            <a:r>
              <a:rPr lang="en-US" dirty="0" smtClean="0">
                <a:latin typeface="Comic Sans MS" pitchFamily="66" charset="0"/>
              </a:rPr>
              <a:t>. </a:t>
            </a:r>
            <a:r>
              <a:rPr lang="en-US" dirty="0" err="1" smtClean="0">
                <a:latin typeface="Comic Sans MS" pitchFamily="66" charset="0"/>
              </a:rPr>
              <a:t>Торањ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је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висок</a:t>
            </a:r>
            <a:r>
              <a:rPr lang="en-US" dirty="0" smtClean="0">
                <a:latin typeface="Comic Sans MS" pitchFamily="66" charset="0"/>
              </a:rPr>
              <a:t> 55 – 57 </a:t>
            </a:r>
            <a:r>
              <a:rPr lang="en-US" dirty="0" err="1" smtClean="0">
                <a:latin typeface="Comic Sans MS" pitchFamily="66" charset="0"/>
              </a:rPr>
              <a:t>метара</a:t>
            </a:r>
            <a:r>
              <a:rPr lang="en-US" dirty="0" smtClean="0">
                <a:latin typeface="Comic Sans MS" pitchFamily="66" charset="0"/>
              </a:rPr>
              <a:t>, </a:t>
            </a:r>
            <a:r>
              <a:rPr lang="en-US" dirty="0" err="1" smtClean="0">
                <a:latin typeface="Comic Sans MS" pitchFamily="66" charset="0"/>
              </a:rPr>
              <a:t>са</a:t>
            </a:r>
            <a:r>
              <a:rPr lang="en-US" dirty="0" smtClean="0">
                <a:latin typeface="Comic Sans MS" pitchFamily="66" charset="0"/>
              </a:rPr>
              <a:t> 294 </a:t>
            </a:r>
            <a:r>
              <a:rPr lang="en-US" dirty="0" err="1" smtClean="0">
                <a:latin typeface="Comic Sans MS" pitchFamily="66" charset="0"/>
              </a:rPr>
              <a:t>степеника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који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воде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на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врх</a:t>
            </a:r>
            <a:r>
              <a:rPr lang="en-US" dirty="0" smtClean="0">
                <a:latin typeface="Comic Sans MS" pitchFamily="66" charset="0"/>
              </a:rPr>
              <a:t>, и </a:t>
            </a:r>
            <a:r>
              <a:rPr lang="en-US" dirty="0" err="1" smtClean="0">
                <a:latin typeface="Comic Sans MS" pitchFamily="66" charset="0"/>
              </a:rPr>
              <a:t>нагибом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од</a:t>
            </a:r>
            <a:r>
              <a:rPr lang="en-US" dirty="0" smtClean="0">
                <a:latin typeface="Comic Sans MS" pitchFamily="66" charset="0"/>
              </a:rPr>
              <a:t> 5,5%.  </a:t>
            </a:r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0" grpId="0"/>
      <p:bldP spid="10" grpId="1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http://www.planetware.com/photos-large/I/italy-venice-st-marks-square-campani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304800"/>
            <a:ext cx="6445248" cy="44196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371600" y="4876800"/>
            <a:ext cx="6248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 smtClean="0">
                <a:latin typeface="Comic Sans MS" pitchFamily="66" charset="0"/>
              </a:rPr>
              <a:t>Трг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Светог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Марка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је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главни</a:t>
            </a:r>
            <a:r>
              <a:rPr lang="en-US" dirty="0" smtClean="0">
                <a:latin typeface="Comic Sans MS" pitchFamily="66" charset="0"/>
              </a:rPr>
              <a:t> и </a:t>
            </a:r>
            <a:r>
              <a:rPr lang="en-US" dirty="0" err="1" smtClean="0">
                <a:latin typeface="Comic Sans MS" pitchFamily="66" charset="0"/>
              </a:rPr>
              <a:t>највећи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трг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Венеције</a:t>
            </a:r>
            <a:r>
              <a:rPr lang="en-US" dirty="0" smtClean="0">
                <a:latin typeface="Comic Sans MS" pitchFamily="66" charset="0"/>
              </a:rPr>
              <a:t>.</a:t>
            </a:r>
            <a:r>
              <a:rPr lang="sr-Cyrl-R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Тргом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доминира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базилика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Светог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Марка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са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својим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звоником</a:t>
            </a:r>
            <a:r>
              <a:rPr lang="en-US" dirty="0" smtClean="0">
                <a:latin typeface="Comic Sans MS" pitchFamily="66" charset="0"/>
              </a:rPr>
              <a:t> и </a:t>
            </a:r>
            <a:r>
              <a:rPr lang="en-US" dirty="0" err="1" smtClean="0">
                <a:latin typeface="Comic Sans MS" pitchFamily="66" charset="0"/>
              </a:rPr>
              <a:t>Дуждева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палата</a:t>
            </a:r>
            <a:r>
              <a:rPr lang="en-US" dirty="0" smtClean="0">
                <a:latin typeface="Comic Sans MS" pitchFamily="66" charset="0"/>
              </a:rPr>
              <a:t>.</a:t>
            </a:r>
            <a:r>
              <a:rPr lang="sr-Cyrl-RS" dirty="0" smtClean="0">
                <a:latin typeface="Comic Sans MS" pitchFamily="66" charset="0"/>
              </a:rPr>
              <a:t> </a:t>
            </a:r>
            <a:r>
              <a:rPr lang="en-US" dirty="0" smtClean="0">
                <a:latin typeface="Comic Sans MS" pitchFamily="66" charset="0"/>
              </a:rPr>
              <a:t> 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12" name="Picture 8" descr="http://spiderdiaries.richmond.edu/_common_KP3/images/spiderdiaries/blogs/danny17/Junior/Gaudi%20SD/SF%20Sagrada%20Curen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375564" cy="6858000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5715000" y="2133600"/>
            <a:ext cx="3200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err="1" smtClean="0">
                <a:latin typeface="Comic Sans MS" pitchFamily="66" charset="0"/>
              </a:rPr>
              <a:t>Саграта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Фамилија</a:t>
            </a:r>
            <a:r>
              <a:rPr lang="sr-Cyrl-RS" b="1" dirty="0" smtClean="0">
                <a:latin typeface="Comic Sans MS" pitchFamily="66" charset="0"/>
              </a:rPr>
              <a:t> </a:t>
            </a:r>
            <a:r>
              <a:rPr lang="sr-Cyrl-RS" dirty="0" smtClean="0">
                <a:latin typeface="Comic Sans MS" pitchFamily="66" charset="0"/>
              </a:rPr>
              <a:t>или</a:t>
            </a:r>
            <a:r>
              <a:rPr lang="en-US" dirty="0" smtClean="0">
                <a:latin typeface="Comic Sans MS" pitchFamily="66" charset="0"/>
              </a:rPr>
              <a:t> „</a:t>
            </a:r>
            <a:r>
              <a:rPr lang="en-US" dirty="0" err="1" smtClean="0">
                <a:latin typeface="Comic Sans MS" pitchFamily="66" charset="0"/>
              </a:rPr>
              <a:t>Света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породица</a:t>
            </a:r>
            <a:r>
              <a:rPr lang="en-US" dirty="0" smtClean="0">
                <a:latin typeface="Comic Sans MS" pitchFamily="66" charset="0"/>
              </a:rPr>
              <a:t>“ </a:t>
            </a:r>
            <a:r>
              <a:rPr lang="en-US" dirty="0" err="1" smtClean="0">
                <a:latin typeface="Comic Sans MS" pitchFamily="66" charset="0"/>
              </a:rPr>
              <a:t>је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римокатоличка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базилика</a:t>
            </a:r>
            <a:r>
              <a:rPr lang="en-US" dirty="0" smtClean="0">
                <a:latin typeface="Comic Sans MS" pitchFamily="66" charset="0"/>
              </a:rPr>
              <a:t>, </a:t>
            </a:r>
            <a:r>
              <a:rPr lang="en-US" dirty="0" err="1" smtClean="0">
                <a:latin typeface="Comic Sans MS" pitchFamily="66" charset="0"/>
              </a:rPr>
              <a:t>коју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је</a:t>
            </a:r>
            <a:r>
              <a:rPr lang="en-US" dirty="0" smtClean="0">
                <a:latin typeface="Comic Sans MS" pitchFamily="66" charset="0"/>
              </a:rPr>
              <a:t> у </a:t>
            </a:r>
            <a:r>
              <a:rPr lang="en-US" dirty="0" err="1" smtClean="0">
                <a:latin typeface="Comic Sans MS" pitchFamily="66" charset="0"/>
              </a:rPr>
              <a:t>готском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стилу</a:t>
            </a:r>
            <a:r>
              <a:rPr lang="en-US" dirty="0" smtClean="0">
                <a:latin typeface="Comic Sans MS" pitchFamily="66" charset="0"/>
              </a:rPr>
              <a:t>, </a:t>
            </a:r>
            <a:r>
              <a:rPr lang="en-US" dirty="0" err="1" smtClean="0">
                <a:latin typeface="Comic Sans MS" pitchFamily="66" charset="0"/>
              </a:rPr>
              <a:t>пројектовао</a:t>
            </a:r>
            <a:r>
              <a:rPr lang="en-US" dirty="0" smtClean="0">
                <a:latin typeface="Comic Sans MS" pitchFamily="66" charset="0"/>
              </a:rPr>
              <a:t> 1882. </a:t>
            </a:r>
            <a:r>
              <a:rPr lang="en-US" dirty="0" err="1" smtClean="0">
                <a:latin typeface="Comic Sans MS" pitchFamily="66" charset="0"/>
              </a:rPr>
              <a:t>године</a:t>
            </a:r>
            <a:r>
              <a:rPr lang="sr-Cyrl-R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Антонио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Гауди</a:t>
            </a:r>
            <a:r>
              <a:rPr lang="sr-Cyrl-RS" dirty="0" smtClean="0">
                <a:latin typeface="Comic Sans MS" pitchFamily="66" charset="0"/>
              </a:rPr>
              <a:t>. Г</a:t>
            </a:r>
            <a:r>
              <a:rPr lang="en-US" dirty="0" err="1" smtClean="0">
                <a:latin typeface="Comic Sans MS" pitchFamily="66" charset="0"/>
              </a:rPr>
              <a:t>одишње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је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посети</a:t>
            </a:r>
            <a:r>
              <a:rPr lang="en-US" dirty="0" smtClean="0">
                <a:latin typeface="Comic Sans MS" pitchFamily="66" charset="0"/>
              </a:rPr>
              <a:t> 2,3 </a:t>
            </a:r>
            <a:r>
              <a:rPr lang="en-US" dirty="0" err="1" smtClean="0">
                <a:latin typeface="Comic Sans MS" pitchFamily="66" charset="0"/>
              </a:rPr>
              <a:t>милиона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туриста</a:t>
            </a:r>
            <a:r>
              <a:rPr lang="sr-Cyrl-RS" dirty="0" smtClean="0">
                <a:latin typeface="Comic Sans MS" pitchFamily="66" charset="0"/>
              </a:rPr>
              <a:t>, а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sr-Cyrl-RS" dirty="0" smtClean="0">
                <a:latin typeface="Comic Sans MS" pitchFamily="66" charset="0"/>
              </a:rPr>
              <a:t>п</a:t>
            </a:r>
            <a:r>
              <a:rPr lang="en-US" dirty="0" err="1" smtClean="0">
                <a:latin typeface="Comic Sans MS" pitchFamily="66" charset="0"/>
              </a:rPr>
              <a:t>ретпоставља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се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да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ће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црква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бити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завршена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до</a:t>
            </a:r>
            <a:r>
              <a:rPr lang="en-US" dirty="0" smtClean="0">
                <a:latin typeface="Comic Sans MS" pitchFamily="66" charset="0"/>
              </a:rPr>
              <a:t> 2028. </a:t>
            </a:r>
            <a:r>
              <a:rPr lang="en-US" dirty="0" err="1" smtClean="0">
                <a:latin typeface="Comic Sans MS" pitchFamily="66" charset="0"/>
              </a:rPr>
              <a:t>године</a:t>
            </a:r>
            <a:r>
              <a:rPr lang="sr-Cyrl-RS" dirty="0" smtClean="0">
                <a:latin typeface="Comic Sans MS" pitchFamily="66" charset="0"/>
              </a:rPr>
              <a:t>.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9600" y="457200"/>
            <a:ext cx="7696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 smtClean="0">
                <a:latin typeface="Comic Sans MS" pitchFamily="66" charset="0"/>
              </a:rPr>
              <a:t>Партенон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је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храм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богиње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Атине</a:t>
            </a:r>
            <a:r>
              <a:rPr lang="en-US" dirty="0" smtClean="0">
                <a:latin typeface="Comic Sans MS" pitchFamily="66" charset="0"/>
              </a:rPr>
              <a:t>, </a:t>
            </a:r>
            <a:r>
              <a:rPr lang="en-US" dirty="0" err="1" smtClean="0">
                <a:latin typeface="Comic Sans MS" pitchFamily="66" charset="0"/>
              </a:rPr>
              <a:t>изграђен</a:t>
            </a:r>
            <a:r>
              <a:rPr lang="en-US" dirty="0" smtClean="0">
                <a:latin typeface="Comic Sans MS" pitchFamily="66" charset="0"/>
              </a:rPr>
              <a:t> у </a:t>
            </a:r>
            <a:r>
              <a:rPr lang="sr-Cyrl-RS" dirty="0" smtClean="0">
                <a:latin typeface="Comic Sans MS" pitchFamily="66" charset="0"/>
              </a:rPr>
              <a:t>5.</a:t>
            </a:r>
          </a:p>
          <a:p>
            <a:pPr algn="ctr"/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веку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пре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нове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ере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на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брду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Акропољ</a:t>
            </a:r>
            <a:r>
              <a:rPr lang="en-US" dirty="0" smtClean="0">
                <a:latin typeface="Comic Sans MS" pitchFamily="66" charset="0"/>
              </a:rPr>
              <a:t>, </a:t>
            </a:r>
            <a:r>
              <a:rPr lang="en-US" dirty="0" err="1" smtClean="0">
                <a:latin typeface="Comic Sans MS" pitchFamily="66" charset="0"/>
              </a:rPr>
              <a:t>изнад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Атине</a:t>
            </a:r>
            <a:r>
              <a:rPr lang="sr-Cyrl-RS" dirty="0" smtClean="0">
                <a:latin typeface="Comic Sans MS" pitchFamily="66" charset="0"/>
              </a:rPr>
              <a:t>.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Представља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врхунац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развоја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дорског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стила</a:t>
            </a:r>
            <a:r>
              <a:rPr lang="en-US" dirty="0" smtClean="0">
                <a:latin typeface="Comic Sans MS" pitchFamily="66" charset="0"/>
              </a:rPr>
              <a:t>, </a:t>
            </a:r>
            <a:r>
              <a:rPr lang="en-US" dirty="0" err="1" smtClean="0">
                <a:latin typeface="Comic Sans MS" pitchFamily="66" charset="0"/>
              </a:rPr>
              <a:t>трајни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симбол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античке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Грчке</a:t>
            </a:r>
            <a:r>
              <a:rPr lang="en-US" dirty="0" smtClean="0">
                <a:latin typeface="Comic Sans MS" pitchFamily="66" charset="0"/>
              </a:rPr>
              <a:t> и </a:t>
            </a:r>
            <a:r>
              <a:rPr lang="en-US" dirty="0" err="1" smtClean="0">
                <a:latin typeface="Comic Sans MS" pitchFamily="66" charset="0"/>
              </a:rPr>
              <a:t>један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од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највећих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светских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културних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споменика</a:t>
            </a:r>
            <a:r>
              <a:rPr lang="en-US" dirty="0" smtClean="0">
                <a:latin typeface="Comic Sans MS" pitchFamily="66" charset="0"/>
              </a:rPr>
              <a:t>. 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16" name="Picture 4" descr="http://www.hexapolis.com/wp-content/uploads/2014/06/Parthenon-777x43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2057400"/>
            <a:ext cx="8264647" cy="464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3" grpId="0"/>
      <p:bldP spid="13" grpId="1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ttp://www.discovergreece.com/~/media/images/highlight-large-images/az/m/meteora-kalampaka/h-1-meteora.ashx?w=820&amp;h=483&amp;crop=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457199"/>
            <a:ext cx="8039100" cy="4735227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609600" y="5410200"/>
            <a:ext cx="8001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err="1" smtClean="0">
                <a:latin typeface="Comic Sans MS" pitchFamily="66" charset="0"/>
              </a:rPr>
              <a:t>Метеори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представљају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скупину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православних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манастира</a:t>
            </a:r>
            <a:r>
              <a:rPr lang="en-US" dirty="0" smtClean="0">
                <a:latin typeface="Comic Sans MS" pitchFamily="66" charset="0"/>
              </a:rPr>
              <a:t>, </a:t>
            </a:r>
            <a:r>
              <a:rPr lang="en-US" dirty="0" err="1" smtClean="0">
                <a:latin typeface="Comic Sans MS" pitchFamily="66" charset="0"/>
              </a:rPr>
              <a:t>изграђених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на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неприступачним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стенама</a:t>
            </a:r>
            <a:r>
              <a:rPr lang="sr-Cyrl-RS" dirty="0" smtClean="0">
                <a:latin typeface="Comic Sans MS" pitchFamily="66" charset="0"/>
              </a:rPr>
              <a:t>. </a:t>
            </a:r>
            <a:r>
              <a:rPr lang="en-US" dirty="0" err="1" smtClean="0">
                <a:latin typeface="Comic Sans MS" pitchFamily="66" charset="0"/>
              </a:rPr>
              <a:t>Током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sr-Cyrl-RS" dirty="0" smtClean="0">
                <a:latin typeface="Comic Sans MS" pitchFamily="66" charset="0"/>
              </a:rPr>
              <a:t>14.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века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изграђено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је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више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од</a:t>
            </a:r>
            <a:r>
              <a:rPr lang="en-US" dirty="0" smtClean="0">
                <a:latin typeface="Comic Sans MS" pitchFamily="66" charset="0"/>
              </a:rPr>
              <a:t> 20, а </a:t>
            </a:r>
            <a:r>
              <a:rPr lang="en-US" dirty="0" err="1" smtClean="0">
                <a:latin typeface="Comic Sans MS" pitchFamily="66" charset="0"/>
              </a:rPr>
              <a:t>данас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их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је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остало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sr-Cyrl-RS" dirty="0" smtClean="0">
                <a:latin typeface="Comic Sans MS" pitchFamily="66" charset="0"/>
              </a:rPr>
              <a:t>шест, четири мушка и два женска </a:t>
            </a:r>
            <a:r>
              <a:rPr lang="en-US" dirty="0" err="1" smtClean="0">
                <a:latin typeface="Comic Sans MS" pitchFamily="66" charset="0"/>
              </a:rPr>
              <a:t>манастира</a:t>
            </a:r>
            <a:r>
              <a:rPr lang="sr-Cyrl-RS" dirty="0" smtClean="0">
                <a:latin typeface="Comic Sans MS" pitchFamily="66" charset="0"/>
              </a:rPr>
              <a:t>.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10" name="Picture 4" descr="http://www.hecktictravels.com/wp-content/uploads/2012/06/Jordan-Petra-Monastery-5_800x53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219200"/>
            <a:ext cx="8229600" cy="5411819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457200" y="152400"/>
            <a:ext cx="8229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err="1" smtClean="0">
                <a:latin typeface="Comic Sans MS" pitchFamily="66" charset="0"/>
              </a:rPr>
              <a:t>Петра</a:t>
            </a:r>
            <a:r>
              <a:rPr lang="sr-Cyrl-RS" b="1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је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древни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град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арапског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Набатејског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царства</a:t>
            </a:r>
            <a:r>
              <a:rPr lang="en-US" dirty="0" smtClean="0">
                <a:latin typeface="Comic Sans MS" pitchFamily="66" charset="0"/>
              </a:rPr>
              <a:t>. </a:t>
            </a:r>
            <a:r>
              <a:rPr lang="en-US" dirty="0" err="1" smtClean="0">
                <a:latin typeface="Comic Sans MS" pitchFamily="66" charset="0"/>
              </a:rPr>
              <a:t>Лежи</a:t>
            </a:r>
            <a:r>
              <a:rPr lang="en-US" dirty="0" smtClean="0">
                <a:latin typeface="Comic Sans MS" pitchFamily="66" charset="0"/>
              </a:rPr>
              <a:t> у </a:t>
            </a:r>
            <a:r>
              <a:rPr lang="en-US" dirty="0" err="1" smtClean="0">
                <a:latin typeface="Comic Sans MS" pitchFamily="66" charset="0"/>
              </a:rPr>
              <a:t>близини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Мртвог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мора</a:t>
            </a:r>
            <a:r>
              <a:rPr lang="en-US" dirty="0" smtClean="0">
                <a:latin typeface="Comic Sans MS" pitchFamily="66" charset="0"/>
              </a:rPr>
              <a:t> у </a:t>
            </a:r>
            <a:r>
              <a:rPr lang="en-US" dirty="0" err="1" smtClean="0">
                <a:latin typeface="Comic Sans MS" pitchFamily="66" charset="0"/>
              </a:rPr>
              <a:t>Јордану</a:t>
            </a:r>
            <a:r>
              <a:rPr lang="en-US" dirty="0" smtClean="0">
                <a:latin typeface="Comic Sans MS" pitchFamily="66" charset="0"/>
              </a:rPr>
              <a:t>. </a:t>
            </a:r>
            <a:r>
              <a:rPr lang="sr-Cyrl-RS" dirty="0" smtClean="0">
                <a:latin typeface="Comic Sans MS" pitchFamily="66" charset="0"/>
              </a:rPr>
              <a:t>Н</a:t>
            </a:r>
            <a:r>
              <a:rPr lang="en-US" dirty="0" err="1" smtClean="0">
                <a:latin typeface="Comic Sans MS" pitchFamily="66" charset="0"/>
              </a:rPr>
              <a:t>астао</a:t>
            </a:r>
            <a:r>
              <a:rPr lang="sr-Cyrl-RS" dirty="0" smtClean="0">
                <a:latin typeface="Comic Sans MS" pitchFamily="66" charset="0"/>
              </a:rPr>
              <a:t> је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на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раскрсници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караванских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путева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који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су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спајали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Египат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са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Сиријом</a:t>
            </a:r>
            <a:r>
              <a:rPr lang="en-US" dirty="0" smtClean="0">
                <a:latin typeface="Comic Sans MS" pitchFamily="66" charset="0"/>
              </a:rPr>
              <a:t> и </a:t>
            </a:r>
            <a:r>
              <a:rPr lang="en-US" dirty="0" err="1" smtClean="0">
                <a:latin typeface="Comic Sans MS" pitchFamily="66" charset="0"/>
              </a:rPr>
              <a:t>јужну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Арабију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са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Средоземљем</a:t>
            </a:r>
            <a:r>
              <a:rPr lang="en-US" dirty="0" smtClean="0">
                <a:latin typeface="Comic Sans MS" pitchFamily="66" charset="0"/>
              </a:rPr>
              <a:t>. 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12" name="Picture 2" descr="http://i.livescience.com/images/i/000/073/728/i02/taj-mahal-india-150202.jpg?142286448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381000"/>
            <a:ext cx="6781800" cy="4529063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143000" y="5105400"/>
            <a:ext cx="6781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 smtClean="0">
                <a:latin typeface="Comic Sans MS" pitchFamily="66" charset="0"/>
              </a:rPr>
              <a:t>Таџ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Махал</a:t>
            </a:r>
            <a:r>
              <a:rPr lang="en-US" dirty="0" smtClean="0">
                <a:latin typeface="Comic Sans MS" pitchFamily="66" charset="0"/>
              </a:rPr>
              <a:t>, </a:t>
            </a:r>
            <a:r>
              <a:rPr lang="en-US" dirty="0" err="1" smtClean="0">
                <a:latin typeface="Comic Sans MS" pitchFamily="66" charset="0"/>
              </a:rPr>
              <a:t>једна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од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најлепших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грађевина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на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свету</a:t>
            </a:r>
            <a:r>
              <a:rPr lang="en-US" dirty="0" smtClean="0">
                <a:latin typeface="Comic Sans MS" pitchFamily="66" charset="0"/>
              </a:rPr>
              <a:t>, </a:t>
            </a:r>
            <a:r>
              <a:rPr lang="en-US" dirty="0" err="1" smtClean="0">
                <a:latin typeface="Comic Sans MS" pitchFamily="66" charset="0"/>
              </a:rPr>
              <a:t>лежи</a:t>
            </a:r>
            <a:r>
              <a:rPr lang="en-US" dirty="0" smtClean="0">
                <a:latin typeface="Comic Sans MS" pitchFamily="66" charset="0"/>
              </a:rPr>
              <a:t> у </a:t>
            </a:r>
            <a:r>
              <a:rPr lang="en-US" dirty="0" err="1" smtClean="0">
                <a:latin typeface="Comic Sans MS" pitchFamily="66" charset="0"/>
              </a:rPr>
              <a:t>близини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индијског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града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Агре</a:t>
            </a:r>
            <a:r>
              <a:rPr lang="en-US" dirty="0" smtClean="0">
                <a:latin typeface="Comic Sans MS" pitchFamily="66" charset="0"/>
              </a:rPr>
              <a:t>. </a:t>
            </a:r>
            <a:r>
              <a:rPr lang="en-US" dirty="0" err="1" smtClean="0">
                <a:latin typeface="Comic Sans MS" pitchFamily="66" charset="0"/>
              </a:rPr>
              <a:t>Представља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маузолеј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који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је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Шах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Џахан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посветио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омиљеној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жени</a:t>
            </a:r>
            <a:r>
              <a:rPr lang="en-US" dirty="0" smtClean="0">
                <a:latin typeface="Comic Sans MS" pitchFamily="66" charset="0"/>
              </a:rPr>
              <a:t>, </a:t>
            </a:r>
            <a:r>
              <a:rPr lang="en-US" dirty="0" err="1" smtClean="0">
                <a:latin typeface="Comic Sans MS" pitchFamily="66" charset="0"/>
              </a:rPr>
              <a:t>Арџуманд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Бано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Бегум</a:t>
            </a:r>
            <a:r>
              <a:rPr lang="en-US" dirty="0" smtClean="0">
                <a:latin typeface="Comic Sans MS" pitchFamily="66" charset="0"/>
              </a:rPr>
              <a:t>, </a:t>
            </a:r>
            <a:r>
              <a:rPr lang="en-US" dirty="0" err="1" smtClean="0">
                <a:latin typeface="Comic Sans MS" pitchFamily="66" charset="0"/>
              </a:rPr>
              <a:t>или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Мумтаз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Махал</a:t>
            </a:r>
            <a:r>
              <a:rPr lang="sr-Cyrl-RS" dirty="0" smtClean="0">
                <a:latin typeface="Comic Sans MS" pitchFamily="66" charset="0"/>
              </a:rPr>
              <a:t>.</a:t>
            </a:r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1" grpId="0"/>
      <p:bldP spid="11" grpId="1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images.nationalgeographic.com/wpf/media-live/photos/000/924/overrides/machu-picchu-urubamba-river_92484_600x4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914400"/>
            <a:ext cx="5715000" cy="48768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0" y="1676400"/>
            <a:ext cx="3276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err="1" smtClean="0">
                <a:latin typeface="Comic Sans MS" pitchFamily="66" charset="0"/>
              </a:rPr>
              <a:t>Мачу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Пикчу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је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свети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град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Инка</a:t>
            </a:r>
            <a:r>
              <a:rPr lang="en-US" dirty="0" smtClean="0">
                <a:latin typeface="Comic Sans MS" pitchFamily="66" charset="0"/>
              </a:rPr>
              <a:t>, </a:t>
            </a:r>
            <a:r>
              <a:rPr lang="en-US" dirty="0" err="1" smtClean="0">
                <a:latin typeface="Comic Sans MS" pitchFamily="66" charset="0"/>
              </a:rPr>
              <a:t>који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се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налази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на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највишем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делу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источних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Анда</a:t>
            </a:r>
            <a:r>
              <a:rPr lang="sr-Cyrl-RS" dirty="0" smtClean="0">
                <a:latin typeface="Comic Sans MS" pitchFamily="66" charset="0"/>
              </a:rPr>
              <a:t>, </a:t>
            </a:r>
            <a:r>
              <a:rPr lang="en-US" dirty="0" err="1" smtClean="0">
                <a:latin typeface="Comic Sans MS" pitchFamily="66" charset="0"/>
              </a:rPr>
              <a:t>на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надморској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висини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од</a:t>
            </a:r>
            <a:r>
              <a:rPr lang="en-US" dirty="0" smtClean="0">
                <a:latin typeface="Comic Sans MS" pitchFamily="66" charset="0"/>
              </a:rPr>
              <a:t> 2.350 </a:t>
            </a:r>
            <a:r>
              <a:rPr lang="en-US" dirty="0" err="1" smtClean="0">
                <a:latin typeface="Comic Sans MS" pitchFamily="66" charset="0"/>
              </a:rPr>
              <a:t>метара</a:t>
            </a:r>
            <a:r>
              <a:rPr lang="en-US" dirty="0" smtClean="0">
                <a:latin typeface="Comic Sans MS" pitchFamily="66" charset="0"/>
              </a:rPr>
              <a:t>. </a:t>
            </a:r>
            <a:r>
              <a:rPr lang="en-US" dirty="0" err="1" smtClean="0">
                <a:latin typeface="Comic Sans MS" pitchFamily="66" charset="0"/>
              </a:rPr>
              <a:t>Град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чини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око</a:t>
            </a:r>
            <a:r>
              <a:rPr lang="en-US" dirty="0" smtClean="0">
                <a:latin typeface="Comic Sans MS" pitchFamily="66" charset="0"/>
              </a:rPr>
              <a:t> 200 </a:t>
            </a:r>
            <a:r>
              <a:rPr lang="en-US" dirty="0" err="1" smtClean="0">
                <a:latin typeface="Comic Sans MS" pitchFamily="66" charset="0"/>
              </a:rPr>
              <a:t>грађевина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смештених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по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терасама</a:t>
            </a:r>
            <a:r>
              <a:rPr lang="en-US" dirty="0" smtClean="0">
                <a:latin typeface="Comic Sans MS" pitchFamily="66" charset="0"/>
              </a:rPr>
              <a:t> и </a:t>
            </a:r>
            <a:r>
              <a:rPr lang="en-US" dirty="0" err="1" smtClean="0">
                <a:latin typeface="Comic Sans MS" pitchFamily="66" charset="0"/>
              </a:rPr>
              <a:t>распоређених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око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великог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средишњег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трга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са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гранитним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монолитом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за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који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се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верује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да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је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био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жртвеник</a:t>
            </a:r>
            <a:r>
              <a:rPr lang="en-US" dirty="0" smtClean="0">
                <a:latin typeface="Comic Sans MS" pitchFamily="66" charset="0"/>
              </a:rPr>
              <a:t>. 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8" name="Picture 2" descr="https://empoweryourknowledgeandhappytrivia.files.wordpress.com/2015/08/christ-the-redeemer-rio-de-janeiro-brazi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381000"/>
            <a:ext cx="6858000" cy="4280721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990600" y="5181600"/>
            <a:ext cx="6858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err="1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Статуа</a:t>
            </a:r>
            <a:r>
              <a:rPr lang="en-US" b="1" dirty="0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Исуса</a:t>
            </a:r>
            <a:r>
              <a:rPr lang="en-US" dirty="0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у </a:t>
            </a:r>
            <a:r>
              <a:rPr lang="en-US" dirty="0" err="1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Рио</a:t>
            </a:r>
            <a:r>
              <a:rPr lang="en-US" dirty="0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де</a:t>
            </a:r>
            <a:r>
              <a:rPr lang="en-US" dirty="0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Жанеиру</a:t>
            </a:r>
            <a:r>
              <a:rPr lang="en-US" dirty="0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највећем</a:t>
            </a:r>
            <a:r>
              <a:rPr lang="en-US" dirty="0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граду</a:t>
            </a:r>
            <a:r>
              <a:rPr lang="en-US" dirty="0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Бразила</a:t>
            </a:r>
            <a:r>
              <a:rPr lang="en-US" dirty="0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представља</a:t>
            </a:r>
            <a:r>
              <a:rPr lang="en-US" dirty="0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скулптуру</a:t>
            </a:r>
            <a:r>
              <a:rPr lang="en-US" dirty="0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Исуса</a:t>
            </a:r>
            <a:r>
              <a:rPr lang="en-US" dirty="0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Христа</a:t>
            </a:r>
            <a:r>
              <a:rPr lang="en-US" dirty="0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високу</a:t>
            </a:r>
            <a:r>
              <a:rPr lang="en-US" dirty="0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38 </a:t>
            </a:r>
            <a:r>
              <a:rPr lang="en-US" dirty="0" err="1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метара</a:t>
            </a:r>
            <a:r>
              <a:rPr lang="en-US" dirty="0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која</a:t>
            </a:r>
            <a:r>
              <a:rPr lang="en-US" dirty="0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се</a:t>
            </a:r>
            <a:r>
              <a:rPr lang="en-US" dirty="0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издиже</a:t>
            </a:r>
            <a:r>
              <a:rPr lang="en-US" dirty="0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изнад</a:t>
            </a:r>
            <a:r>
              <a:rPr lang="en-US" dirty="0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Риа</a:t>
            </a:r>
            <a:r>
              <a:rPr lang="en-US" dirty="0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Свечано</a:t>
            </a:r>
            <a:r>
              <a:rPr lang="en-US" dirty="0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је</a:t>
            </a:r>
            <a:r>
              <a:rPr lang="en-US" dirty="0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откривена</a:t>
            </a:r>
            <a:r>
              <a:rPr lang="en-US" dirty="0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1931.</a:t>
            </a:r>
            <a:r>
              <a:rPr lang="sr-Cyrl-RS" dirty="0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године</a:t>
            </a:r>
            <a:r>
              <a:rPr lang="sr-Cyrl-RS" dirty="0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.</a:t>
            </a:r>
            <a:endParaRPr lang="en-US" dirty="0" smtClean="0"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10" name="Picture 6" descr="http://whc.unesco.org/uploads/thumbs/site_0483_0001-750-0-2008052812363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1447800"/>
            <a:ext cx="7143750" cy="3571875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838200" y="381000"/>
            <a:ext cx="7162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 smtClean="0">
                <a:latin typeface="Comic Sans MS" pitchFamily="66" charset="0"/>
              </a:rPr>
              <a:t>Чичен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Ица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је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велико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археолошко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налазиште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на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полуострву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Јукатан</a:t>
            </a:r>
            <a:r>
              <a:rPr lang="en-US" dirty="0" smtClean="0">
                <a:latin typeface="Comic Sans MS" pitchFamily="66" charset="0"/>
              </a:rPr>
              <a:t> у </a:t>
            </a:r>
            <a:r>
              <a:rPr lang="en-US" dirty="0" err="1" smtClean="0">
                <a:latin typeface="Comic Sans MS" pitchFamily="66" charset="0"/>
              </a:rPr>
              <a:t>Мексику</a:t>
            </a:r>
            <a:r>
              <a:rPr lang="en-US" dirty="0" smtClean="0">
                <a:latin typeface="Comic Sans MS" pitchFamily="66" charset="0"/>
              </a:rPr>
              <a:t>, </a:t>
            </a:r>
            <a:r>
              <a:rPr lang="en-US" dirty="0" err="1" smtClean="0">
                <a:latin typeface="Comic Sans MS" pitchFamily="66" charset="0"/>
              </a:rPr>
              <a:t>из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доба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цивилизације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Маја</a:t>
            </a:r>
            <a:r>
              <a:rPr lang="en-US" dirty="0" smtClean="0">
                <a:latin typeface="Comic Sans MS" pitchFamily="66" charset="0"/>
              </a:rPr>
              <a:t>.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4400" y="5334000"/>
            <a:ext cx="7162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 smtClean="0">
                <a:latin typeface="Comic Sans MS" pitchFamily="66" charset="0"/>
              </a:rPr>
              <a:t>Центром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града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доминира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велика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степенаста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пирамида</a:t>
            </a:r>
            <a:r>
              <a:rPr lang="en-US" dirty="0" smtClean="0">
                <a:latin typeface="Comic Sans MS" pitchFamily="66" charset="0"/>
              </a:rPr>
              <a:t>, </a:t>
            </a:r>
            <a:r>
              <a:rPr lang="en-US" dirty="0" err="1" smtClean="0">
                <a:latin typeface="Comic Sans MS" pitchFamily="66" charset="0"/>
              </a:rPr>
              <a:t>храм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Кукулкан</a:t>
            </a:r>
            <a:r>
              <a:rPr lang="sr-Cyrl-RS" dirty="0" smtClean="0">
                <a:latin typeface="Comic Sans MS" pitchFamily="66" charset="0"/>
              </a:rPr>
              <a:t>.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Чичен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Ицу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је</a:t>
            </a:r>
            <a:r>
              <a:rPr lang="en-US" dirty="0" smtClean="0">
                <a:latin typeface="Comic Sans MS" pitchFamily="66" charset="0"/>
              </a:rPr>
              <a:t> 1531. </a:t>
            </a:r>
            <a:r>
              <a:rPr lang="en-US" dirty="0" err="1" smtClean="0">
                <a:latin typeface="Comic Sans MS" pitchFamily="66" charset="0"/>
              </a:rPr>
              <a:t>године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освојио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шпански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конкистадор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Франциско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де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Монтејо</a:t>
            </a:r>
            <a:r>
              <a:rPr lang="en-US" dirty="0" smtClean="0">
                <a:latin typeface="Comic Sans MS" pitchFamily="66" charset="0"/>
              </a:rPr>
              <a:t>. 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13" name="Picture 2" descr="http://www.hotelroomsearch.net/im/attractions/eiffel-tower-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200" y="1676400"/>
            <a:ext cx="7562850" cy="5028805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838200" y="304800"/>
            <a:ext cx="7543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err="1" smtClean="0">
                <a:latin typeface="Comic Sans MS" pitchFamily="66" charset="0"/>
              </a:rPr>
              <a:t>Ајфелова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кула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или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торањ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је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метална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грађевина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изграђена</a:t>
            </a:r>
            <a:r>
              <a:rPr lang="en-US" dirty="0" smtClean="0">
                <a:latin typeface="Comic Sans MS" pitchFamily="66" charset="0"/>
              </a:rPr>
              <a:t> у </a:t>
            </a:r>
            <a:r>
              <a:rPr lang="sr-Cyrl-RS" dirty="0" smtClean="0">
                <a:latin typeface="Comic Sans MS" pitchFamily="66" charset="0"/>
              </a:rPr>
              <a:t>Француској</a:t>
            </a:r>
            <a:r>
              <a:rPr lang="en-US" dirty="0" smtClean="0">
                <a:latin typeface="Comic Sans MS" pitchFamily="66" charset="0"/>
              </a:rPr>
              <a:t>. </a:t>
            </a:r>
            <a:r>
              <a:rPr lang="en-US" dirty="0" err="1" smtClean="0">
                <a:latin typeface="Comic Sans MS" pitchFamily="66" charset="0"/>
              </a:rPr>
              <a:t>Овај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симбол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Париза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је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створен</a:t>
            </a:r>
            <a:r>
              <a:rPr lang="en-US" dirty="0" smtClean="0">
                <a:latin typeface="Comic Sans MS" pitchFamily="66" charset="0"/>
              </a:rPr>
              <a:t> 1889. </a:t>
            </a:r>
            <a:r>
              <a:rPr lang="en-US" dirty="0" err="1" smtClean="0">
                <a:latin typeface="Comic Sans MS" pitchFamily="66" charset="0"/>
              </a:rPr>
              <a:t>године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као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експонат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за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Светску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изложбу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поводом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прославе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стогодишњице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француске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револуције</a:t>
            </a:r>
            <a:r>
              <a:rPr lang="en-US" dirty="0" smtClean="0">
                <a:latin typeface="Comic Sans MS" pitchFamily="66" charset="0"/>
              </a:rPr>
              <a:t>. </a:t>
            </a:r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9" grpId="0"/>
      <p:bldP spid="9" grpId="1"/>
      <p:bldP spid="11" grpId="0"/>
      <p:bldP spid="11" grpId="1"/>
      <p:bldP spid="12" grpId="0"/>
      <p:bldP spid="12" grpId="1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38200" y="304800"/>
            <a:ext cx="7162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Comic Sans MS" pitchFamily="66" charset="0"/>
              </a:rPr>
              <a:t> 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11" name="Picture 4" descr="http://europeantrips.org/wp-content/uploads/2012/04/Arc-de-Triomphe-de-l%E2%80%99%C3%89toi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143500" cy="3409951"/>
          </a:xfrm>
          <a:prstGeom prst="rect">
            <a:avLst/>
          </a:prstGeom>
          <a:noFill/>
        </p:spPr>
      </p:pic>
      <p:pic>
        <p:nvPicPr>
          <p:cNvPr id="12" name="Picture 6" descr="http://worldtoptop.com/wp-content/uploads/2011/06/louvre_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3430088"/>
            <a:ext cx="5105400" cy="3427911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5715000" y="685800"/>
            <a:ext cx="2667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err="1" smtClean="0">
                <a:latin typeface="Comic Sans MS" pitchFamily="66" charset="0"/>
              </a:rPr>
              <a:t>Тријумфална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капија</a:t>
            </a:r>
            <a:r>
              <a:rPr lang="en-US" dirty="0" smtClean="0">
                <a:latin typeface="Comic Sans MS" pitchFamily="66" charset="0"/>
              </a:rPr>
              <a:t> у </a:t>
            </a:r>
            <a:r>
              <a:rPr lang="en-US" dirty="0" err="1" smtClean="0">
                <a:latin typeface="Comic Sans MS" pitchFamily="66" charset="0"/>
              </a:rPr>
              <a:t>Паризу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је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споменик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палим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борцима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за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Француску</a:t>
            </a:r>
            <a:r>
              <a:rPr lang="sr-Cyrl-RS" dirty="0" smtClean="0">
                <a:latin typeface="Comic Sans MS" pitchFamily="66" charset="0"/>
              </a:rPr>
              <a:t>. </a:t>
            </a:r>
            <a:r>
              <a:rPr lang="en-US" dirty="0" err="1" smtClean="0">
                <a:latin typeface="Comic Sans MS" pitchFamily="66" charset="0"/>
              </a:rPr>
              <a:t>Лежи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на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тргу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Шарла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де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Гола</a:t>
            </a:r>
            <a:r>
              <a:rPr lang="en-US" dirty="0" smtClean="0">
                <a:latin typeface="Comic Sans MS" pitchFamily="66" charset="0"/>
              </a:rPr>
              <a:t>, у </a:t>
            </a:r>
            <a:r>
              <a:rPr lang="en-US" dirty="0" err="1" smtClean="0">
                <a:latin typeface="Comic Sans MS" pitchFamily="66" charset="0"/>
              </a:rPr>
              <a:t>близини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Јелисејских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поља</a:t>
            </a:r>
            <a:r>
              <a:rPr lang="en-US" dirty="0" smtClean="0">
                <a:latin typeface="Comic Sans MS" pitchFamily="66" charset="0"/>
              </a:rPr>
              <a:t>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52400" y="4038600"/>
            <a:ext cx="3581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err="1" smtClean="0">
                <a:latin typeface="Comic Sans MS" pitchFamily="66" charset="0"/>
              </a:rPr>
              <a:t>Лувр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је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један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од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највећих</a:t>
            </a:r>
            <a:r>
              <a:rPr lang="en-US" dirty="0" smtClean="0">
                <a:latin typeface="Comic Sans MS" pitchFamily="66" charset="0"/>
              </a:rPr>
              <a:t> и </a:t>
            </a:r>
            <a:r>
              <a:rPr lang="en-US" dirty="0" err="1" smtClean="0">
                <a:latin typeface="Comic Sans MS" pitchFamily="66" charset="0"/>
              </a:rPr>
              <a:t>најпознатијих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музеја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на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свету</a:t>
            </a:r>
            <a:r>
              <a:rPr lang="en-US" dirty="0" smtClean="0">
                <a:latin typeface="Comic Sans MS" pitchFamily="66" charset="0"/>
              </a:rPr>
              <a:t>. </a:t>
            </a:r>
            <a:r>
              <a:rPr lang="en-US" dirty="0" err="1" smtClean="0">
                <a:latin typeface="Comic Sans MS" pitchFamily="66" charset="0"/>
              </a:rPr>
              <a:t>Налази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се</a:t>
            </a:r>
            <a:r>
              <a:rPr lang="en-US" dirty="0" smtClean="0">
                <a:latin typeface="Comic Sans MS" pitchFamily="66" charset="0"/>
              </a:rPr>
              <a:t> у </a:t>
            </a:r>
            <a:r>
              <a:rPr lang="en-US" dirty="0" err="1" smtClean="0">
                <a:latin typeface="Comic Sans MS" pitchFamily="66" charset="0"/>
              </a:rPr>
              <a:t>истоименој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палати</a:t>
            </a:r>
            <a:r>
              <a:rPr lang="en-US" dirty="0" smtClean="0">
                <a:latin typeface="Comic Sans MS" pitchFamily="66" charset="0"/>
              </a:rPr>
              <a:t>, </a:t>
            </a:r>
            <a:r>
              <a:rPr lang="en-US" dirty="0" err="1" smtClean="0">
                <a:latin typeface="Comic Sans MS" pitchFamily="66" charset="0"/>
              </a:rPr>
              <a:t>на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десној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обали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Сене</a:t>
            </a:r>
            <a:r>
              <a:rPr lang="en-US" dirty="0" smtClean="0">
                <a:latin typeface="Comic Sans MS" pitchFamily="66" charset="0"/>
              </a:rPr>
              <a:t>, у </a:t>
            </a:r>
            <a:r>
              <a:rPr lang="en-US" dirty="0" err="1" smtClean="0">
                <a:latin typeface="Comic Sans MS" pitchFamily="66" charset="0"/>
              </a:rPr>
              <a:t>Паризу</a:t>
            </a:r>
            <a:r>
              <a:rPr lang="en-US" dirty="0" smtClean="0">
                <a:latin typeface="Comic Sans MS" pitchFamily="66" charset="0"/>
              </a:rPr>
              <a:t>. </a:t>
            </a:r>
            <a:r>
              <a:rPr lang="en-US" dirty="0" err="1" smtClean="0">
                <a:latin typeface="Comic Sans MS" pitchFamily="66" charset="0"/>
              </a:rPr>
              <a:t>Музеј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је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отворен</a:t>
            </a:r>
            <a:r>
              <a:rPr lang="en-US" dirty="0" smtClean="0">
                <a:latin typeface="Comic Sans MS" pitchFamily="66" charset="0"/>
              </a:rPr>
              <a:t> у </a:t>
            </a:r>
            <a:r>
              <a:rPr lang="en-US" dirty="0" err="1" smtClean="0">
                <a:latin typeface="Comic Sans MS" pitchFamily="66" charset="0"/>
              </a:rPr>
              <a:t>августу</a:t>
            </a:r>
            <a:r>
              <a:rPr lang="en-US" dirty="0" smtClean="0">
                <a:latin typeface="Comic Sans MS" pitchFamily="66" charset="0"/>
              </a:rPr>
              <a:t> 1793. </a:t>
            </a:r>
            <a:r>
              <a:rPr lang="en-US" dirty="0" err="1" smtClean="0">
                <a:latin typeface="Comic Sans MS" pitchFamily="66" charset="0"/>
              </a:rPr>
              <a:t>године</a:t>
            </a:r>
            <a:r>
              <a:rPr lang="sr-Cyrl-RS" dirty="0" smtClean="0">
                <a:latin typeface="Comic Sans MS" pitchFamily="66" charset="0"/>
              </a:rPr>
              <a:t>, а д</a:t>
            </a:r>
            <a:r>
              <a:rPr lang="en-US" dirty="0" err="1" smtClean="0">
                <a:latin typeface="Comic Sans MS" pitchFamily="66" charset="0"/>
              </a:rPr>
              <a:t>анас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га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дневно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посети</a:t>
            </a:r>
            <a:r>
              <a:rPr lang="en-US" dirty="0" smtClean="0">
                <a:latin typeface="Comic Sans MS" pitchFamily="66" charset="0"/>
              </a:rPr>
              <a:t> 15.000</a:t>
            </a:r>
            <a:r>
              <a:rPr lang="sr-Cyrl-RS" dirty="0" smtClean="0">
                <a:latin typeface="Comic Sans MS" pitchFamily="66" charset="0"/>
              </a:rPr>
              <a:t>, махом страних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туриста</a:t>
            </a:r>
            <a:r>
              <a:rPr lang="sr-Cyrl-RS" dirty="0" smtClean="0">
                <a:latin typeface="Comic Sans MS" pitchFamily="66" charset="0"/>
              </a:rPr>
              <a:t>.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15" name="Picture 8" descr="http://img2.rebuzz.us/productimages/product/2123/Paris_2799_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0200" y="1447800"/>
            <a:ext cx="5943600" cy="3714751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1600200" y="381000"/>
            <a:ext cx="5943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 </a:t>
            </a:r>
            <a:r>
              <a:rPr lang="en-US" b="1" dirty="0" err="1" smtClean="0">
                <a:latin typeface="Comic Sans MS" pitchFamily="66" charset="0"/>
              </a:rPr>
              <a:t>Версај</a:t>
            </a:r>
            <a:r>
              <a:rPr lang="en-US" dirty="0" smtClean="0"/>
              <a:t> </a:t>
            </a:r>
            <a:r>
              <a:rPr lang="en-US" dirty="0" err="1" smtClean="0"/>
              <a:t>је</a:t>
            </a:r>
            <a:r>
              <a:rPr lang="en-US" dirty="0" smtClean="0"/>
              <a:t> </a:t>
            </a:r>
            <a:r>
              <a:rPr lang="en-US" dirty="0" err="1" smtClean="0"/>
              <a:t>резиденција</a:t>
            </a:r>
            <a:r>
              <a:rPr lang="en-US" dirty="0" smtClean="0"/>
              <a:t> </a:t>
            </a:r>
            <a:r>
              <a:rPr lang="en-US" dirty="0" err="1" smtClean="0"/>
              <a:t>некадашњих</a:t>
            </a:r>
            <a:r>
              <a:rPr lang="en-US" dirty="0" smtClean="0"/>
              <a:t> </a:t>
            </a:r>
            <a:r>
              <a:rPr lang="en-US" dirty="0" err="1" smtClean="0"/>
              <a:t>француских</a:t>
            </a:r>
            <a:r>
              <a:rPr lang="en-US" dirty="0" smtClean="0"/>
              <a:t> </a:t>
            </a:r>
            <a:r>
              <a:rPr lang="en-US" dirty="0" err="1" smtClean="0"/>
              <a:t>краљева</a:t>
            </a:r>
            <a:r>
              <a:rPr lang="en-US" dirty="0" smtClean="0"/>
              <a:t> – </a:t>
            </a:r>
            <a:r>
              <a:rPr lang="en-US" dirty="0" err="1" smtClean="0"/>
              <a:t>Луја</a:t>
            </a:r>
            <a:r>
              <a:rPr lang="en-US" dirty="0" smtClean="0"/>
              <a:t> XIV, XV и XVI. </a:t>
            </a:r>
            <a:r>
              <a:rPr lang="en-US" dirty="0" err="1" smtClean="0"/>
              <a:t>Налази</a:t>
            </a:r>
            <a:r>
              <a:rPr lang="en-US" dirty="0" smtClean="0"/>
              <a:t> </a:t>
            </a:r>
            <a:r>
              <a:rPr lang="en-US" dirty="0" err="1" smtClean="0"/>
              <a:t>се</a:t>
            </a:r>
            <a:r>
              <a:rPr lang="en-US" dirty="0" smtClean="0"/>
              <a:t> </a:t>
            </a:r>
            <a:r>
              <a:rPr lang="en-US" dirty="0" err="1" smtClean="0"/>
              <a:t>код</a:t>
            </a:r>
            <a:r>
              <a:rPr lang="en-US" dirty="0" smtClean="0"/>
              <a:t> </a:t>
            </a:r>
            <a:r>
              <a:rPr lang="en-US" dirty="0" err="1" smtClean="0"/>
              <a:t>града</a:t>
            </a:r>
            <a:r>
              <a:rPr lang="en-US" dirty="0" smtClean="0"/>
              <a:t> </a:t>
            </a:r>
            <a:r>
              <a:rPr lang="en-US" dirty="0" err="1" smtClean="0"/>
              <a:t>Версаја</a:t>
            </a:r>
            <a:r>
              <a:rPr lang="en-US" dirty="0" smtClean="0"/>
              <a:t>, </a:t>
            </a:r>
            <a:r>
              <a:rPr lang="en-US" dirty="0" err="1" smtClean="0"/>
              <a:t>југозападно</a:t>
            </a:r>
            <a:r>
              <a:rPr lang="en-US" dirty="0" smtClean="0"/>
              <a:t> </a:t>
            </a:r>
            <a:r>
              <a:rPr lang="en-US" dirty="0" err="1" smtClean="0"/>
              <a:t>од</a:t>
            </a:r>
            <a:r>
              <a:rPr lang="en-US" dirty="0" smtClean="0"/>
              <a:t> </a:t>
            </a:r>
            <a:r>
              <a:rPr lang="en-US" dirty="0" err="1" smtClean="0"/>
              <a:t>Париза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1600200" y="5486400"/>
            <a:ext cx="59436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Најпознатија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просторија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у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дворцу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је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Галерија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огледала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где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је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1919.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године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потписан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Версајски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уговор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тиме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завршен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Први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светски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рат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/>
      <p:bldP spid="14" grpId="1"/>
      <p:bldP spid="16" grpId="0"/>
      <p:bldP spid="1024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1040</TotalTime>
  <Words>1454</Words>
  <Application>Microsoft Office PowerPoint</Application>
  <PresentationFormat>On-screen Show (4:3)</PresentationFormat>
  <Paragraphs>55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tamara99</dc:creator>
  <cp:lastModifiedBy>tamara99</cp:lastModifiedBy>
  <cp:revision>60</cp:revision>
  <dcterms:created xsi:type="dcterms:W3CDTF">2006-08-16T00:00:00Z</dcterms:created>
  <dcterms:modified xsi:type="dcterms:W3CDTF">2016-03-19T10:35:09Z</dcterms:modified>
</cp:coreProperties>
</file>