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Гордана Васић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-19685" y="774065"/>
            <a:ext cx="1223137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sr-Cyrl-RS" sz="6000" b="1" dirty="0" smtClean="0">
                <a:latin typeface="Comic Sans MS" panose="030F0702030302020204" pitchFamily="66" charset="0"/>
                <a:sym typeface="+mn-ea"/>
              </a:rPr>
              <a:t>ПРОСТОРНИ И ФУНКЦИОНАЛНИ </a:t>
            </a:r>
            <a:endParaRPr lang="sr-Cyrl-RS" sz="6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sr-Cyrl-RS" sz="6000" b="1" dirty="0" smtClean="0">
                <a:latin typeface="Comic Sans MS" panose="030F0702030302020204" pitchFamily="66" charset="0"/>
                <a:sym typeface="+mn-ea"/>
              </a:rPr>
              <a:t>ЕЛЕМЕНТИ ТУРИСТИЧКИХ КРЕТАЊА</a:t>
            </a:r>
            <a:endParaRPr lang="en-US" sz="6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5085" y="8890"/>
            <a:ext cx="8373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Просторни елементи туристичких кретања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157228" y="116205"/>
            <a:ext cx="5034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dirty="0">
                <a:latin typeface="Comic Sans MS" panose="030F0702030302020204" pitchFamily="66" charset="0"/>
                <a:cs typeface="Comic Sans MS" panose="030F0702030302020204" pitchFamily="66" charset="0"/>
              </a:rPr>
              <a:t>1. </a:t>
            </a:r>
            <a:r>
              <a:rPr lang="sr-Cyrl-RS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Територијалност</a:t>
            </a:r>
          </a:p>
          <a:p>
            <a:r>
              <a:rPr lang="sr-Cyrl-RS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2. Туристичко-географски положај</a:t>
            </a:r>
          </a:p>
          <a:p>
            <a:r>
              <a:rPr lang="sr-Cyrl-RS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3. Размештај</a:t>
            </a:r>
          </a:p>
          <a:p>
            <a:r>
              <a:rPr lang="sr-Cyrl-RS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4. </a:t>
            </a:r>
            <a:r>
              <a:rPr lang="sr-Cyrl-RS" altLang="en-US" sz="2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Саобраћајна повезаност</a:t>
            </a:r>
            <a:endParaRPr lang="sr-Cyrl-RS" altLang="en-US" sz="2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5" name="Picture 4" descr="Belocrkvanska-Vrsacka-kula-2"/>
          <p:cNvPicPr>
            <a:picLocks noChangeAspect="1"/>
          </p:cNvPicPr>
          <p:nvPr/>
        </p:nvPicPr>
        <p:blipFill>
          <a:blip r:embed="rId2"/>
          <a:srcRect t="7886" b="4395"/>
          <a:stretch>
            <a:fillRect/>
          </a:stretch>
        </p:blipFill>
        <p:spPr>
          <a:xfrm>
            <a:off x="6043295" y="2656936"/>
            <a:ext cx="5979160" cy="3933645"/>
          </a:xfrm>
          <a:prstGeom prst="rect">
            <a:avLst/>
          </a:prstGeom>
        </p:spPr>
      </p:pic>
      <p:pic>
        <p:nvPicPr>
          <p:cNvPr id="6" name="Picture 5" descr="16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5" y="806450"/>
            <a:ext cx="5664835" cy="3540125"/>
          </a:xfrm>
          <a:prstGeom prst="rect">
            <a:avLst/>
          </a:prstGeom>
        </p:spPr>
      </p:pic>
      <p:pic>
        <p:nvPicPr>
          <p:cNvPr id="7" name="Picture 6" descr="1000px-Palace_of_Westminster_from_the_dome_on_Methodist_Central_Hall_(cropped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" y="4448810"/>
            <a:ext cx="5750560" cy="213296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922645" y="1471990"/>
            <a:ext cx="277031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Cyrl-RS" altLang="en-US" sz="2400" b="1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Територијалност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8491" y="1940943"/>
            <a:ext cx="593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BA" dirty="0" smtClean="0">
                <a:latin typeface="Comic Sans MS" pitchFamily="66" charset="0"/>
              </a:rPr>
              <a:t> Матична места – дисперзивна зона</a:t>
            </a:r>
          </a:p>
          <a:p>
            <a:pPr>
              <a:buFontTx/>
              <a:buChar char="-"/>
            </a:pPr>
            <a:r>
              <a:rPr lang="sr-Cyrl-BA" dirty="0" smtClean="0">
                <a:latin typeface="Comic Sans MS" pitchFamily="66" charset="0"/>
              </a:rPr>
              <a:t> Туристичка места – контрактивна зона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pic>
        <p:nvPicPr>
          <p:cNvPr id="6" name="Picture 4" descr="http://www.clker.com/cliparts/3/f/d/0/11970922351384635865neocreo_Blue_World_Map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" y="3125470"/>
            <a:ext cx="6641465" cy="3397885"/>
          </a:xfrm>
          <a:prstGeom prst="rect">
            <a:avLst/>
          </a:prstGeom>
          <a:noFill/>
        </p:spPr>
      </p:pic>
      <p:sp>
        <p:nvSpPr>
          <p:cNvPr id="31" name="Left-Right Arrow 30"/>
          <p:cNvSpPr/>
          <p:nvPr/>
        </p:nvSpPr>
        <p:spPr>
          <a:xfrm>
            <a:off x="1990725" y="3877310"/>
            <a:ext cx="1752600" cy="1524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239395" y="146685"/>
            <a:ext cx="525175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Cyrl-RS" altLang="en-US" sz="2400" b="1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Туристичко-географски положај</a:t>
            </a:r>
          </a:p>
        </p:txBody>
      </p:sp>
      <p:pic>
        <p:nvPicPr>
          <p:cNvPr id="1028" name="Picture 4" descr="http://atlanticsentinel.com/wp-content/uploads/2014/05/Netherlands-map-6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6400" y="-40640"/>
            <a:ext cx="5414645" cy="3609975"/>
          </a:xfrm>
          <a:prstGeom prst="rect">
            <a:avLst/>
          </a:prstGeom>
          <a:noFill/>
        </p:spPr>
      </p:pic>
      <p:sp>
        <p:nvSpPr>
          <p:cNvPr id="4" name="Text Box 3"/>
          <p:cNvSpPr txBox="1"/>
          <p:nvPr/>
        </p:nvSpPr>
        <p:spPr>
          <a:xfrm>
            <a:off x="239395" y="749300"/>
            <a:ext cx="65170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>
                <a:latin typeface="Comic Sans MS" panose="030F0702030302020204" pitchFamily="66" charset="0"/>
                <a:cs typeface="Comic Sans MS" panose="030F0702030302020204" pitchFamily="66" charset="0"/>
              </a:rPr>
              <a:t>- интерконтинентални </a:t>
            </a:r>
            <a:r>
              <a:rPr lang="sr-Cyrl-RS" altLang="en-US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туристичко-географски положај</a:t>
            </a:r>
          </a:p>
          <a:p>
            <a:endParaRPr lang="sr-Cyrl-RS" altLang="en-US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sr-Cyrl-RS" altLang="en-US">
                <a:latin typeface="Comic Sans MS" panose="030F0702030302020204" pitchFamily="66" charset="0"/>
                <a:cs typeface="Comic Sans MS" panose="030F0702030302020204" pitchFamily="66" charset="0"/>
              </a:rPr>
              <a:t>- континентални </a:t>
            </a:r>
            <a:r>
              <a:rPr lang="sr-Cyrl-RS" altLang="en-US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туристичко-географски положај</a:t>
            </a:r>
            <a:endParaRPr lang="sr-Cyrl-RS" altLang="en-US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sr-Cyrl-RS" altLang="en-US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sr-Cyrl-RS" altLang="en-US">
                <a:latin typeface="Comic Sans MS" panose="030F0702030302020204" pitchFamily="66" charset="0"/>
                <a:cs typeface="Comic Sans MS" panose="030F0702030302020204" pitchFamily="66" charset="0"/>
              </a:rPr>
              <a:t>- регионални </a:t>
            </a:r>
            <a:r>
              <a:rPr lang="sr-Cyrl-RS" altLang="en-US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туристичко-географски положај</a:t>
            </a:r>
            <a:endParaRPr lang="sr-Cyrl-RS" altLang="en-US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endParaRPr lang="sr-Cyrl-RS" altLang="en-US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sr-Cyrl-RS" altLang="en-US">
                <a:latin typeface="Comic Sans MS" panose="030F0702030302020204" pitchFamily="66" charset="0"/>
                <a:cs typeface="Comic Sans MS" panose="030F0702030302020204" pitchFamily="66" charset="0"/>
              </a:rPr>
              <a:t>- локални туристичко-географски положај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8153400" y="2194560"/>
            <a:ext cx="1797685" cy="152400"/>
          </a:xfrm>
          <a:prstGeom prst="leftRightArrow">
            <a:avLst>
              <a:gd name="adj1" fmla="val 50000"/>
              <a:gd name="adj2" fmla="val 12041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ojvodin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015" y="3721100"/>
            <a:ext cx="4185285" cy="3000375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9476105" y="5556885"/>
            <a:ext cx="1797685" cy="152400"/>
          </a:xfrm>
          <a:prstGeom prst="leftRightArrow">
            <a:avLst>
              <a:gd name="adj1" fmla="val 50000"/>
              <a:gd name="adj2" fmla="val 12041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5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98120" y="177800"/>
            <a:ext cx="172835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Cyrl-RS" altLang="en-US" sz="2400" b="1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Размештај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025872" y="177800"/>
            <a:ext cx="38491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sr-Cyrl-RS" altLang="en-US" sz="2400" b="1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Саобраћајна п</a:t>
            </a:r>
            <a:r>
              <a:rPr lang="sr-Cyrl-RS" altLang="en-US" sz="2400" b="1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овезаност</a:t>
            </a:r>
            <a:endParaRPr lang="sr-Cyrl-RS" altLang="en-US" sz="2400" b="1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  <p:pic>
        <p:nvPicPr>
          <p:cNvPr id="5" name="Picture 4" descr="kankun-mexico-last-minute-17012020-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765175"/>
            <a:ext cx="5478780" cy="3486785"/>
          </a:xfrm>
          <a:prstGeom prst="rect">
            <a:avLst/>
          </a:prstGeom>
        </p:spPr>
      </p:pic>
      <p:pic>
        <p:nvPicPr>
          <p:cNvPr id="6" name="Picture 5" descr="Depositphotos_211968850_xl-2015_620x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380" y="765175"/>
            <a:ext cx="5905500" cy="4429125"/>
          </a:xfrm>
          <a:prstGeom prst="rect">
            <a:avLst/>
          </a:prstGeom>
        </p:spPr>
      </p:pic>
      <p:pic>
        <p:nvPicPr>
          <p:cNvPr id="7" name="Picture 6" descr="unnamed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" y="4356100"/>
            <a:ext cx="5436870" cy="2364740"/>
          </a:xfrm>
          <a:prstGeom prst="rect">
            <a:avLst/>
          </a:prstGeom>
        </p:spPr>
      </p:pic>
      <p:pic>
        <p:nvPicPr>
          <p:cNvPr id="8" name="Picture 7" descr="slikastudenic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380" y="5303520"/>
            <a:ext cx="5905500" cy="1417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0339" y="0"/>
            <a:ext cx="565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BA" dirty="0" smtClean="0">
                <a:latin typeface="Comic Sans MS" pitchFamily="66" charset="0"/>
              </a:rPr>
              <a:t>Линеарни – речне долине, обале</a:t>
            </a:r>
          </a:p>
          <a:p>
            <a:pPr>
              <a:buFontTx/>
              <a:buChar char="-"/>
            </a:pPr>
            <a:r>
              <a:rPr lang="sr-Cyrl-BA" dirty="0" smtClean="0">
                <a:latin typeface="Comic Sans MS" pitchFamily="66" charset="0"/>
              </a:rPr>
              <a:t>Групни – котлине, равнице - груписаност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Гордана Васић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0" y="8890"/>
            <a:ext cx="7452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Функционални елементи туристичких кретања</a:t>
            </a:r>
          </a:p>
        </p:txBody>
      </p:sp>
      <p:pic>
        <p:nvPicPr>
          <p:cNvPr id="4" name="Picture 3" descr="02-kuca-na-mor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405" y="656590"/>
            <a:ext cx="6476365" cy="3519805"/>
          </a:xfrm>
          <a:prstGeom prst="rect">
            <a:avLst/>
          </a:prstGeom>
        </p:spPr>
      </p:pic>
      <p:pic>
        <p:nvPicPr>
          <p:cNvPr id="5" name="Picture 4" descr="unnamed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656590"/>
            <a:ext cx="5274945" cy="27609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2400" y="3417570"/>
            <a:ext cx="5229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2000">
                <a:latin typeface="Comic Sans MS" panose="030F0702030302020204" pitchFamily="66" charset="0"/>
                <a:cs typeface="Comic Sans MS" panose="030F0702030302020204" pitchFamily="66" charset="0"/>
              </a:rPr>
              <a:t>Путовање има три етапе - претходну, главну и повратну.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10120" y="100965"/>
            <a:ext cx="4692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sz="2000">
                <a:latin typeface="Comic Sans MS" panose="030F0702030302020204" pitchFamily="66" charset="0"/>
                <a:cs typeface="Comic Sans MS" panose="030F0702030302020204" pitchFamily="66" charset="0"/>
              </a:rPr>
              <a:t>- путовање и боравак</a:t>
            </a:r>
          </a:p>
        </p:txBody>
      </p:sp>
      <p:pic>
        <p:nvPicPr>
          <p:cNvPr id="8" name="Picture 7" descr="putovanje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175" y="4176395"/>
            <a:ext cx="4596130" cy="2602865"/>
          </a:xfrm>
          <a:prstGeom prst="rect">
            <a:avLst/>
          </a:prstGeom>
        </p:spPr>
      </p:pic>
      <p:pic>
        <p:nvPicPr>
          <p:cNvPr id="9" name="Picture 8" descr="KidsbythePool-1280x640"/>
          <p:cNvPicPr>
            <a:picLocks noChangeAspect="1"/>
          </p:cNvPicPr>
          <p:nvPr/>
        </p:nvPicPr>
        <p:blipFill>
          <a:blip r:embed="rId5"/>
          <a:srcRect t="8594" b="11176"/>
          <a:stretch>
            <a:fillRect/>
          </a:stretch>
        </p:blipFill>
        <p:spPr>
          <a:xfrm>
            <a:off x="7682601" y="4710024"/>
            <a:ext cx="4328795" cy="2035833"/>
          </a:xfrm>
          <a:prstGeom prst="rect">
            <a:avLst/>
          </a:prstGeom>
        </p:spPr>
      </p:pic>
      <p:pic>
        <p:nvPicPr>
          <p:cNvPr id="10" name="Picture 9" descr="res_987310d6909f4e43e2b91e8cf6b1cb8f"/>
          <p:cNvPicPr>
            <a:picLocks noChangeAspect="1"/>
          </p:cNvPicPr>
          <p:nvPr/>
        </p:nvPicPr>
        <p:blipFill>
          <a:blip r:embed="rId6" cstate="print"/>
          <a:srcRect t="13693" b="5056"/>
          <a:stretch>
            <a:fillRect/>
          </a:stretch>
        </p:blipFill>
        <p:spPr>
          <a:xfrm>
            <a:off x="4880610" y="4692770"/>
            <a:ext cx="2683510" cy="2061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7659" y="4235569"/>
            <a:ext cx="724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Comic Sans MS" pitchFamily="66" charset="0"/>
              </a:rPr>
              <a:t>Боравак – број посетилаца и број ноћења </a:t>
            </a:r>
            <a:r>
              <a:rPr lang="sr-Cyrl-BA" sz="1600" dirty="0" smtClean="0">
                <a:latin typeface="Comic Sans MS" pitchFamily="66" charset="0"/>
              </a:rPr>
              <a:t>(најважнији показатељ)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altLang="en-US"/>
              <a:t>Гордана Васић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0" y="772160"/>
            <a:ext cx="1220660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ХВАЛА НА ПАЖЊИ</a:t>
            </a:r>
          </a:p>
          <a:p>
            <a:pPr algn="ctr"/>
            <a:endParaRPr lang="sr-Cyrl-RS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ctr"/>
            <a:endParaRPr lang="sr-Cyrl-RS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ctr"/>
            <a:endParaRPr lang="sr-Cyrl-RS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ctr"/>
            <a:r>
              <a:rPr lang="sr-Cyrl-RS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Септембар 2020. године</a:t>
            </a:r>
          </a:p>
          <a:p>
            <a:pPr algn="ctr"/>
            <a:r>
              <a:rPr lang="sr-Cyrl-RS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</a:rPr>
              <a:t>Аутор Гордана Васић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123</Words>
  <Application>WPS Presentation</Application>
  <PresentationFormat>Custom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Goca</cp:lastModifiedBy>
  <cp:revision>2</cp:revision>
  <dcterms:created xsi:type="dcterms:W3CDTF">2020-09-10T21:41:43Z</dcterms:created>
  <dcterms:modified xsi:type="dcterms:W3CDTF">2022-09-09T04:41:23Z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